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56" r:id="rId3"/>
    <p:sldId id="258" r:id="rId4"/>
    <p:sldId id="259" r:id="rId5"/>
    <p:sldId id="260" r:id="rId6"/>
    <p:sldId id="261" r:id="rId7"/>
    <p:sldId id="262" r:id="rId8"/>
    <p:sldId id="263" r:id="rId9"/>
    <p:sldId id="266" r:id="rId10"/>
    <p:sldId id="267" r:id="rId11"/>
    <p:sldId id="268" r:id="rId12"/>
    <p:sldId id="269" r:id="rId13"/>
    <p:sldId id="270" r:id="rId14"/>
    <p:sldId id="271" r:id="rId15"/>
    <p:sldId id="272" r:id="rId16"/>
    <p:sldId id="274" r:id="rId17"/>
    <p:sldId id="273" r:id="rId18"/>
    <p:sldId id="275" r:id="rId19"/>
    <p:sldId id="276" r:id="rId20"/>
    <p:sldId id="277" r:id="rId21"/>
    <p:sldId id="278" r:id="rId22"/>
    <p:sldId id="279" r:id="rId23"/>
    <p:sldId id="280" r:id="rId24"/>
    <p:sldId id="281" r:id="rId25"/>
    <p:sldId id="282" r:id="rId26"/>
    <p:sldId id="283" r:id="rId27"/>
    <p:sldId id="285" r:id="rId28"/>
    <p:sldId id="284" r:id="rId29"/>
    <p:sldId id="286" r:id="rId30"/>
    <p:sldId id="287" r:id="rId3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24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4022844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1018007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10244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1907007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3810557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2936732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3050073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3551732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1864953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1454169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5B0E43F-5AC0-4CCE-A157-008CB106C64E}" type="datetimeFigureOut">
              <a:rPr lang="es-ES" smtClean="0"/>
              <a:pPr/>
              <a:t>15/03/2021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425084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0E43F-5AC0-4CCE-A157-008CB106C64E}" type="datetimeFigureOut">
              <a:rPr lang="es-ES" smtClean="0"/>
              <a:pPr/>
              <a:t>15/03/2021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16E57-6FCF-4E2C-B8C3-0E08F68BB3EC}" type="slidenum">
              <a:rPr lang="es-ES" smtClean="0"/>
              <a:pPr/>
              <a:t>‹Nº›</a:t>
            </a:fld>
            <a:endParaRPr lang="es-ES"/>
          </a:p>
        </p:txBody>
      </p:sp>
    </p:spTree>
    <p:extLst>
      <p:ext uri="{BB962C8B-B14F-4D97-AF65-F5344CB8AC3E}">
        <p14:creationId xmlns:p14="http://schemas.microsoft.com/office/powerpoint/2010/main" xmlns="" val="436251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2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29.png"/></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srcRect/>
          <a:stretch>
            <a:fillRect/>
          </a:stretch>
        </p:blipFill>
        <p:spPr bwMode="auto">
          <a:xfrm>
            <a:off x="492369" y="478302"/>
            <a:ext cx="11155680" cy="5894363"/>
          </a:xfrm>
          <a:prstGeom prst="rect">
            <a:avLst/>
          </a:prstGeom>
          <a:noFill/>
          <a:ln w="9525">
            <a:noFill/>
            <a:miter lim="800000"/>
            <a:headEnd/>
            <a:tailEnd/>
          </a:ln>
          <a:effectLst/>
        </p:spPr>
      </p:pic>
    </p:spTree>
    <p:extLst>
      <p:ext uri="{BB962C8B-B14F-4D97-AF65-F5344CB8AC3E}">
        <p14:creationId xmlns:p14="http://schemas.microsoft.com/office/powerpoint/2010/main" xmlns="" val="1220473995"/>
      </p:ext>
    </p:extLst>
  </p:cSld>
  <p:clrMapOvr>
    <a:masterClrMapping/>
  </p:clrMapOvr>
  <p:transition>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Localización de revistas científicas en </a:t>
            </a:r>
            <a:r>
              <a:rPr lang="es-ES" sz="4000" b="1" dirty="0" smtClean="0">
                <a:solidFill>
                  <a:srgbClr val="002060"/>
                </a:solidFill>
              </a:rPr>
              <a:t>Infomed</a:t>
            </a:r>
            <a:endParaRPr lang="es-ES" sz="4000" dirty="0">
              <a:solidFill>
                <a:srgbClr val="002060"/>
              </a:solidFill>
            </a:endParaRPr>
          </a:p>
          <a:p>
            <a:pPr algn="ctr"/>
            <a:endParaRPr lang="es-ES" dirty="0"/>
          </a:p>
        </p:txBody>
      </p:sp>
      <p:pic>
        <p:nvPicPr>
          <p:cNvPr id="3" name="Imagen 2"/>
          <p:cNvPicPr>
            <a:picLocks noChangeAspect="1"/>
          </p:cNvPicPr>
          <p:nvPr/>
        </p:nvPicPr>
        <p:blipFill>
          <a:blip r:embed="rId3"/>
          <a:stretch>
            <a:fillRect/>
          </a:stretch>
        </p:blipFill>
        <p:spPr>
          <a:xfrm>
            <a:off x="887104" y="2088107"/>
            <a:ext cx="4121623" cy="1992574"/>
          </a:xfrm>
          <a:prstGeom prst="rect">
            <a:avLst/>
          </a:prstGeom>
        </p:spPr>
      </p:pic>
      <p:pic>
        <p:nvPicPr>
          <p:cNvPr id="5" name="Imagen 4"/>
          <p:cNvPicPr>
            <a:picLocks noChangeAspect="1"/>
          </p:cNvPicPr>
          <p:nvPr/>
        </p:nvPicPr>
        <p:blipFill>
          <a:blip r:embed="rId4"/>
          <a:stretch>
            <a:fillRect/>
          </a:stretch>
        </p:blipFill>
        <p:spPr>
          <a:xfrm>
            <a:off x="6455392" y="2088107"/>
            <a:ext cx="3811350" cy="2628900"/>
          </a:xfrm>
          <a:prstGeom prst="rect">
            <a:avLst/>
          </a:prstGeom>
        </p:spPr>
      </p:pic>
    </p:spTree>
    <p:extLst>
      <p:ext uri="{BB962C8B-B14F-4D97-AF65-F5344CB8AC3E}">
        <p14:creationId xmlns:p14="http://schemas.microsoft.com/office/powerpoint/2010/main" xmlns="" val="4090264937"/>
      </p:ext>
    </p:extLst>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Orientaciones generales de las </a:t>
            </a:r>
            <a:r>
              <a:rPr lang="es-ES" sz="4000" b="1" dirty="0" smtClean="0">
                <a:solidFill>
                  <a:srgbClr val="002060"/>
                </a:solidFill>
              </a:rPr>
              <a:t>revistas</a:t>
            </a:r>
            <a:endParaRPr lang="es-ES" sz="4000" dirty="0">
              <a:solidFill>
                <a:srgbClr val="002060"/>
              </a:solidFill>
            </a:endParaRPr>
          </a:p>
          <a:p>
            <a:pPr algn="ctr"/>
            <a:endParaRPr lang="es-ES" dirty="0"/>
          </a:p>
        </p:txBody>
      </p:sp>
      <p:pic>
        <p:nvPicPr>
          <p:cNvPr id="6" name="Imagen 5"/>
          <p:cNvPicPr>
            <a:picLocks noChangeAspect="1"/>
          </p:cNvPicPr>
          <p:nvPr/>
        </p:nvPicPr>
        <p:blipFill>
          <a:blip r:embed="rId3"/>
          <a:stretch>
            <a:fillRect/>
          </a:stretch>
        </p:blipFill>
        <p:spPr>
          <a:xfrm>
            <a:off x="7260610" y="2088107"/>
            <a:ext cx="3862316" cy="2893326"/>
          </a:xfrm>
          <a:prstGeom prst="rect">
            <a:avLst/>
          </a:prstGeom>
        </p:spPr>
      </p:pic>
      <p:sp>
        <p:nvSpPr>
          <p:cNvPr id="7" name="CuadroTexto 6"/>
          <p:cNvSpPr txBox="1"/>
          <p:nvPr/>
        </p:nvSpPr>
        <p:spPr>
          <a:xfrm>
            <a:off x="887105" y="2088107"/>
            <a:ext cx="5513695" cy="3170099"/>
          </a:xfrm>
          <a:prstGeom prst="rect">
            <a:avLst/>
          </a:prstGeom>
          <a:noFill/>
        </p:spPr>
        <p:txBody>
          <a:bodyPr wrap="square" rtlCol="0">
            <a:spAutoFit/>
          </a:bodyPr>
          <a:lstStyle/>
          <a:p>
            <a:pPr marL="457200" indent="-457200">
              <a:buAutoNum type="arabicPeriod"/>
            </a:pPr>
            <a:r>
              <a:rPr lang="es-ES" sz="2000" dirty="0" smtClean="0"/>
              <a:t>Las </a:t>
            </a:r>
            <a:r>
              <a:rPr lang="es-ES" sz="2000" dirty="0"/>
              <a:t>revistas médicas cubanas presentan un formato muy parecido, con una plataforma que permite el envío y seguimiento de los manuscritos para la publicación</a:t>
            </a:r>
            <a:r>
              <a:rPr lang="es-ES" sz="2000" dirty="0" smtClean="0"/>
              <a:t>.</a:t>
            </a:r>
          </a:p>
          <a:p>
            <a:pPr marL="457200" indent="-457200">
              <a:buAutoNum type="arabicPeriod"/>
            </a:pPr>
            <a:r>
              <a:rPr lang="es-ES" sz="2000" dirty="0"/>
              <a:t>El comienzo de publicar en una revista científica biomédica cubana requiere la inscripción en la revista seleccionada. </a:t>
            </a:r>
            <a:endParaRPr lang="es-ES" sz="2000" dirty="0" smtClean="0"/>
          </a:p>
          <a:p>
            <a:pPr marL="457200" indent="-457200">
              <a:buFontTx/>
              <a:buAutoNum type="arabicPeriod"/>
            </a:pPr>
            <a:r>
              <a:rPr lang="es-ES" sz="2000" dirty="0"/>
              <a:t>Los datos que aparecen con asteriscos indican campos obligatorios para certificación.</a:t>
            </a:r>
          </a:p>
          <a:p>
            <a:endParaRPr lang="es-ES" sz="2000" dirty="0"/>
          </a:p>
        </p:txBody>
      </p:sp>
    </p:spTree>
    <p:extLst>
      <p:ext uri="{BB962C8B-B14F-4D97-AF65-F5344CB8AC3E}">
        <p14:creationId xmlns:p14="http://schemas.microsoft.com/office/powerpoint/2010/main" xmlns="" val="729642371"/>
      </p:ext>
    </p:extLst>
  </p:cSld>
  <p:clrMapOvr>
    <a:masterClrMapping/>
  </p:clrMapOvr>
  <p:transition>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Orientaciones generales de las </a:t>
            </a:r>
            <a:r>
              <a:rPr lang="es-ES" sz="4000" b="1" dirty="0" smtClean="0">
                <a:solidFill>
                  <a:srgbClr val="002060"/>
                </a:solidFill>
              </a:rPr>
              <a:t>revistas</a:t>
            </a:r>
            <a:endParaRPr lang="es-ES" sz="4000" dirty="0">
              <a:solidFill>
                <a:srgbClr val="002060"/>
              </a:solidFill>
            </a:endParaRPr>
          </a:p>
          <a:p>
            <a:pPr algn="ctr"/>
            <a:endParaRPr lang="es-ES" dirty="0"/>
          </a:p>
        </p:txBody>
      </p:sp>
      <p:sp>
        <p:nvSpPr>
          <p:cNvPr id="7" name="CuadroTexto 6"/>
          <p:cNvSpPr txBox="1"/>
          <p:nvPr/>
        </p:nvSpPr>
        <p:spPr>
          <a:xfrm>
            <a:off x="887105" y="2088107"/>
            <a:ext cx="5513695" cy="4093428"/>
          </a:xfrm>
          <a:prstGeom prst="rect">
            <a:avLst/>
          </a:prstGeom>
          <a:noFill/>
        </p:spPr>
        <p:txBody>
          <a:bodyPr wrap="square" rtlCol="0">
            <a:spAutoFit/>
          </a:bodyPr>
          <a:lstStyle/>
          <a:p>
            <a:pPr lvl="0"/>
            <a:r>
              <a:rPr lang="es-ES" sz="2000" dirty="0" smtClean="0"/>
              <a:t>4. La </a:t>
            </a:r>
            <a:r>
              <a:rPr lang="es-ES" sz="2000" dirty="0"/>
              <a:t>revista brinda la categoría de lectura, autor o revisor a los usuarios, para poder enviar manuscritos debe seleccionar autor (1), para terminar se registra (2). </a:t>
            </a:r>
            <a:endParaRPr lang="es-ES" sz="2000" dirty="0" smtClean="0"/>
          </a:p>
          <a:p>
            <a:pPr lvl="0"/>
            <a:endParaRPr lang="es-ES" sz="2000" dirty="0" smtClean="0"/>
          </a:p>
          <a:p>
            <a:pPr lvl="0"/>
            <a:endParaRPr lang="es-ES" sz="2000" dirty="0" smtClean="0"/>
          </a:p>
          <a:p>
            <a:r>
              <a:rPr lang="es-ES" sz="2000" dirty="0" smtClean="0"/>
              <a:t>5. </a:t>
            </a:r>
            <a:r>
              <a:rPr lang="es-ES" sz="2000" dirty="0"/>
              <a:t>Al terminar de llenar los datos solicitados, se registra y se envía al correo un URL para entrar por primera vez (1), con el objetivo de comprobar la veracidad de los datos enviados a la revista. </a:t>
            </a:r>
          </a:p>
          <a:p>
            <a:pPr lvl="0"/>
            <a:endParaRPr lang="es-ES" sz="2000" dirty="0" smtClean="0"/>
          </a:p>
          <a:p>
            <a:pPr marL="457200" lvl="0" indent="-457200">
              <a:buAutoNum type="arabicPeriod"/>
            </a:pPr>
            <a:endParaRPr lang="es-ES" sz="2000" dirty="0"/>
          </a:p>
          <a:p>
            <a:endParaRPr lang="es-ES" sz="2000" dirty="0"/>
          </a:p>
        </p:txBody>
      </p:sp>
      <p:pic>
        <p:nvPicPr>
          <p:cNvPr id="8" name="Imagen 7"/>
          <p:cNvPicPr/>
          <p:nvPr/>
        </p:nvPicPr>
        <p:blipFill>
          <a:blip r:embed="rId3">
            <a:extLst>
              <a:ext uri="{28A0092B-C50C-407E-A947-70E740481C1C}">
                <a14:useLocalDpi xmlns:a14="http://schemas.microsoft.com/office/drawing/2010/main" xmlns="" val="0"/>
              </a:ext>
            </a:extLst>
          </a:blip>
          <a:srcRect/>
          <a:stretch>
            <a:fillRect/>
          </a:stretch>
        </p:blipFill>
        <p:spPr bwMode="auto">
          <a:xfrm>
            <a:off x="6400799" y="2088107"/>
            <a:ext cx="4626591" cy="1692323"/>
          </a:xfrm>
          <a:prstGeom prst="rect">
            <a:avLst/>
          </a:prstGeom>
          <a:noFill/>
          <a:ln>
            <a:noFill/>
          </a:ln>
        </p:spPr>
      </p:pic>
      <p:pic>
        <p:nvPicPr>
          <p:cNvPr id="9" name="Imagen 8"/>
          <p:cNvPicPr/>
          <p:nvPr/>
        </p:nvPicPr>
        <p:blipFill>
          <a:blip r:embed="rId4">
            <a:extLst>
              <a:ext uri="{28A0092B-C50C-407E-A947-70E740481C1C}">
                <a14:useLocalDpi xmlns:a14="http://schemas.microsoft.com/office/drawing/2010/main" xmlns="" val="0"/>
              </a:ext>
            </a:extLst>
          </a:blip>
          <a:srcRect/>
          <a:stretch>
            <a:fillRect/>
          </a:stretch>
        </p:blipFill>
        <p:spPr bwMode="auto">
          <a:xfrm>
            <a:off x="6510911" y="3980933"/>
            <a:ext cx="4516479" cy="1669240"/>
          </a:xfrm>
          <a:prstGeom prst="rect">
            <a:avLst/>
          </a:prstGeom>
          <a:noFill/>
          <a:ln>
            <a:noFill/>
          </a:ln>
        </p:spPr>
      </p:pic>
    </p:spTree>
    <p:extLst>
      <p:ext uri="{BB962C8B-B14F-4D97-AF65-F5344CB8AC3E}">
        <p14:creationId xmlns:p14="http://schemas.microsoft.com/office/powerpoint/2010/main" xmlns="" val="1099577876"/>
      </p:ext>
    </p:extLst>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Orientaciones generales de las </a:t>
            </a:r>
            <a:r>
              <a:rPr lang="es-ES" sz="4000" b="1" dirty="0" smtClean="0">
                <a:solidFill>
                  <a:srgbClr val="002060"/>
                </a:solidFill>
              </a:rPr>
              <a:t>revistas</a:t>
            </a:r>
            <a:endParaRPr lang="es-ES" sz="4000" dirty="0">
              <a:solidFill>
                <a:srgbClr val="002060"/>
              </a:solidFill>
            </a:endParaRPr>
          </a:p>
          <a:p>
            <a:pPr algn="ctr"/>
            <a:endParaRPr lang="es-ES" dirty="0"/>
          </a:p>
        </p:txBody>
      </p:sp>
      <p:sp>
        <p:nvSpPr>
          <p:cNvPr id="7" name="CuadroTexto 6"/>
          <p:cNvSpPr txBox="1"/>
          <p:nvPr/>
        </p:nvSpPr>
        <p:spPr>
          <a:xfrm>
            <a:off x="887105" y="2088107"/>
            <a:ext cx="5513695" cy="4093428"/>
          </a:xfrm>
          <a:prstGeom prst="rect">
            <a:avLst/>
          </a:prstGeom>
          <a:noFill/>
        </p:spPr>
        <p:txBody>
          <a:bodyPr wrap="square" rtlCol="0">
            <a:spAutoFit/>
          </a:bodyPr>
          <a:lstStyle/>
          <a:p>
            <a:pPr lvl="0"/>
            <a:r>
              <a:rPr lang="es-ES" sz="2000" dirty="0" smtClean="0"/>
              <a:t>4. La </a:t>
            </a:r>
            <a:r>
              <a:rPr lang="es-ES" sz="2000" dirty="0"/>
              <a:t>revista brinda la categoría de lectura, autor o revisor a los usuarios, para poder enviar manuscritos debe seleccionar autor (1), para terminar se registra (2). </a:t>
            </a:r>
            <a:endParaRPr lang="es-ES" sz="2000" dirty="0" smtClean="0"/>
          </a:p>
          <a:p>
            <a:pPr lvl="0"/>
            <a:endParaRPr lang="es-ES" sz="2000" dirty="0" smtClean="0"/>
          </a:p>
          <a:p>
            <a:pPr lvl="0"/>
            <a:endParaRPr lang="es-ES" sz="2000" dirty="0" smtClean="0"/>
          </a:p>
          <a:p>
            <a:r>
              <a:rPr lang="es-ES" sz="2000" dirty="0" smtClean="0"/>
              <a:t>5. </a:t>
            </a:r>
            <a:r>
              <a:rPr lang="es-ES" sz="2000" dirty="0"/>
              <a:t>Al terminar de llenar los datos solicitados, se registra y se envía al correo un URL para entrar por primera vez (1), con el objetivo de comprobar la veracidad de los datos enviados a la revista. </a:t>
            </a:r>
          </a:p>
          <a:p>
            <a:pPr lvl="0"/>
            <a:endParaRPr lang="es-ES" sz="2000" dirty="0" smtClean="0"/>
          </a:p>
          <a:p>
            <a:pPr marL="457200" lvl="0" indent="-457200">
              <a:buAutoNum type="arabicPeriod"/>
            </a:pPr>
            <a:endParaRPr lang="es-ES" sz="2000" dirty="0"/>
          </a:p>
          <a:p>
            <a:endParaRPr lang="es-ES" sz="2000" dirty="0"/>
          </a:p>
        </p:txBody>
      </p:sp>
      <p:pic>
        <p:nvPicPr>
          <p:cNvPr id="8" name="Imagen 7"/>
          <p:cNvPicPr/>
          <p:nvPr/>
        </p:nvPicPr>
        <p:blipFill>
          <a:blip r:embed="rId3">
            <a:extLst>
              <a:ext uri="{28A0092B-C50C-407E-A947-70E740481C1C}">
                <a14:useLocalDpi xmlns:a14="http://schemas.microsoft.com/office/drawing/2010/main" xmlns="" val="0"/>
              </a:ext>
            </a:extLst>
          </a:blip>
          <a:srcRect/>
          <a:stretch>
            <a:fillRect/>
          </a:stretch>
        </p:blipFill>
        <p:spPr bwMode="auto">
          <a:xfrm>
            <a:off x="6400799" y="2088107"/>
            <a:ext cx="4626591" cy="1692323"/>
          </a:xfrm>
          <a:prstGeom prst="rect">
            <a:avLst/>
          </a:prstGeom>
          <a:noFill/>
          <a:ln>
            <a:noFill/>
          </a:ln>
        </p:spPr>
      </p:pic>
      <p:pic>
        <p:nvPicPr>
          <p:cNvPr id="9" name="Imagen 8"/>
          <p:cNvPicPr/>
          <p:nvPr/>
        </p:nvPicPr>
        <p:blipFill>
          <a:blip r:embed="rId4">
            <a:extLst>
              <a:ext uri="{28A0092B-C50C-407E-A947-70E740481C1C}">
                <a14:useLocalDpi xmlns:a14="http://schemas.microsoft.com/office/drawing/2010/main" xmlns="" val="0"/>
              </a:ext>
            </a:extLst>
          </a:blip>
          <a:srcRect/>
          <a:stretch>
            <a:fillRect/>
          </a:stretch>
        </p:blipFill>
        <p:spPr bwMode="auto">
          <a:xfrm>
            <a:off x="6510911" y="3980933"/>
            <a:ext cx="4516479" cy="1669240"/>
          </a:xfrm>
          <a:prstGeom prst="rect">
            <a:avLst/>
          </a:prstGeom>
          <a:noFill/>
          <a:ln>
            <a:noFill/>
          </a:ln>
        </p:spPr>
      </p:pic>
    </p:spTree>
    <p:extLst>
      <p:ext uri="{BB962C8B-B14F-4D97-AF65-F5344CB8AC3E}">
        <p14:creationId xmlns:p14="http://schemas.microsoft.com/office/powerpoint/2010/main" xmlns="" val="3647319588"/>
      </p:ext>
    </p:extLst>
  </p:cSld>
  <p:clrMapOvr>
    <a:masterClrMapping/>
  </p:clrMapOvr>
  <p:transition>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Orientaciones generales de las </a:t>
            </a:r>
            <a:r>
              <a:rPr lang="es-ES" sz="4000" b="1" dirty="0" smtClean="0">
                <a:solidFill>
                  <a:srgbClr val="002060"/>
                </a:solidFill>
              </a:rPr>
              <a:t>revistas</a:t>
            </a:r>
            <a:endParaRPr lang="es-ES" sz="4000" dirty="0">
              <a:solidFill>
                <a:srgbClr val="002060"/>
              </a:solidFill>
            </a:endParaRPr>
          </a:p>
          <a:p>
            <a:pPr algn="ctr"/>
            <a:endParaRPr lang="es-ES" dirty="0"/>
          </a:p>
        </p:txBody>
      </p:sp>
      <p:sp>
        <p:nvSpPr>
          <p:cNvPr id="7" name="CuadroTexto 6"/>
          <p:cNvSpPr txBox="1"/>
          <p:nvPr/>
        </p:nvSpPr>
        <p:spPr>
          <a:xfrm>
            <a:off x="887105" y="2088107"/>
            <a:ext cx="10140286" cy="4031873"/>
          </a:xfrm>
          <a:prstGeom prst="rect">
            <a:avLst/>
          </a:prstGeom>
          <a:noFill/>
        </p:spPr>
        <p:txBody>
          <a:bodyPr wrap="square" rtlCol="0">
            <a:spAutoFit/>
          </a:bodyPr>
          <a:lstStyle/>
          <a:p>
            <a:pPr lvl="0"/>
            <a:r>
              <a:rPr lang="es-ES" sz="2800" dirty="0" smtClean="0"/>
              <a:t>6. La </a:t>
            </a:r>
            <a:r>
              <a:rPr lang="es-ES" sz="2800" dirty="0"/>
              <a:t>selección de la revista para el envío debe estar en correspondencia a la especialidad, intereses de la revista y mantener una estrecha vinculación con las normas de autores que presentan la revista seleccionada</a:t>
            </a:r>
            <a:r>
              <a:rPr lang="es-ES" sz="2800" dirty="0" smtClean="0"/>
              <a:t>.</a:t>
            </a:r>
          </a:p>
          <a:p>
            <a:pPr lvl="0"/>
            <a:endParaRPr lang="es-ES" sz="2800" dirty="0"/>
          </a:p>
          <a:p>
            <a:pPr lvl="0"/>
            <a:r>
              <a:rPr lang="es-ES" sz="2800" dirty="0" smtClean="0"/>
              <a:t>7. El </a:t>
            </a:r>
            <a:r>
              <a:rPr lang="es-ES" sz="2800" dirty="0"/>
              <a:t>nombre de usuario y la contraseña se deben conservar para no tener dificultades al momento de acceder a la revista.</a:t>
            </a:r>
          </a:p>
          <a:p>
            <a:pPr lvl="0"/>
            <a:endParaRPr lang="es-ES" sz="2000" dirty="0" smtClean="0"/>
          </a:p>
          <a:p>
            <a:pPr marL="457200" lvl="0" indent="-457200">
              <a:buAutoNum type="arabicPeriod"/>
            </a:pPr>
            <a:endParaRPr lang="es-ES" sz="2000" dirty="0"/>
          </a:p>
          <a:p>
            <a:endParaRPr lang="es-ES" sz="2000" dirty="0"/>
          </a:p>
        </p:txBody>
      </p:sp>
    </p:spTree>
    <p:extLst>
      <p:ext uri="{BB962C8B-B14F-4D97-AF65-F5344CB8AC3E}">
        <p14:creationId xmlns:p14="http://schemas.microsoft.com/office/powerpoint/2010/main" xmlns="" val="989144316"/>
      </p:ext>
    </p:extLst>
  </p:cSld>
  <p:clrMapOvr>
    <a:masterClrMapping/>
  </p:clrMapOvr>
  <p:transition>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lvl="0" algn="ctr"/>
            <a:r>
              <a:rPr lang="es-ES" sz="4000" b="1" dirty="0">
                <a:solidFill>
                  <a:srgbClr val="002060"/>
                </a:solidFill>
              </a:rPr>
              <a:t>Envió de manuscrito</a:t>
            </a:r>
            <a:endParaRPr lang="es-ES" sz="4000" dirty="0">
              <a:solidFill>
                <a:srgbClr val="002060"/>
              </a:solidFill>
            </a:endParaRPr>
          </a:p>
          <a:p>
            <a:pPr algn="ctr"/>
            <a:endParaRPr lang="es-ES" dirty="0"/>
          </a:p>
        </p:txBody>
      </p:sp>
      <p:pic>
        <p:nvPicPr>
          <p:cNvPr id="3" name="Imagen 2"/>
          <p:cNvPicPr>
            <a:picLocks noChangeAspect="1"/>
          </p:cNvPicPr>
          <p:nvPr/>
        </p:nvPicPr>
        <p:blipFill>
          <a:blip r:embed="rId3"/>
          <a:stretch>
            <a:fillRect/>
          </a:stretch>
        </p:blipFill>
        <p:spPr>
          <a:xfrm>
            <a:off x="583370" y="1767171"/>
            <a:ext cx="4829175" cy="2299862"/>
          </a:xfrm>
          <a:prstGeom prst="rect">
            <a:avLst/>
          </a:prstGeom>
        </p:spPr>
      </p:pic>
      <p:pic>
        <p:nvPicPr>
          <p:cNvPr id="5" name="Imagen 4"/>
          <p:cNvPicPr>
            <a:picLocks noChangeAspect="1"/>
          </p:cNvPicPr>
          <p:nvPr/>
        </p:nvPicPr>
        <p:blipFill>
          <a:blip r:embed="rId4"/>
          <a:stretch>
            <a:fillRect/>
          </a:stretch>
        </p:blipFill>
        <p:spPr>
          <a:xfrm>
            <a:off x="5957248" y="1767171"/>
            <a:ext cx="4005618" cy="1631122"/>
          </a:xfrm>
          <a:prstGeom prst="rect">
            <a:avLst/>
          </a:prstGeom>
        </p:spPr>
      </p:pic>
    </p:spTree>
    <p:extLst>
      <p:ext uri="{BB962C8B-B14F-4D97-AF65-F5344CB8AC3E}">
        <p14:creationId xmlns:p14="http://schemas.microsoft.com/office/powerpoint/2010/main" xmlns="" val="106869015"/>
      </p:ext>
    </p:extLst>
  </p:cSld>
  <p:clrMapOvr>
    <a:masterClrMapping/>
  </p:clrMapOvr>
  <p:transition>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lvl="0" algn="ctr"/>
            <a:r>
              <a:rPr lang="es-ES" sz="4000" b="1" dirty="0">
                <a:solidFill>
                  <a:srgbClr val="002060"/>
                </a:solidFill>
              </a:rPr>
              <a:t>Envió de manuscrito</a:t>
            </a:r>
            <a:endParaRPr lang="es-ES" sz="4000" dirty="0">
              <a:solidFill>
                <a:srgbClr val="002060"/>
              </a:solidFill>
            </a:endParaRPr>
          </a:p>
          <a:p>
            <a:pPr algn="ctr"/>
            <a:endParaRPr lang="es-ES" dirty="0"/>
          </a:p>
        </p:txBody>
      </p:sp>
      <p:pic>
        <p:nvPicPr>
          <p:cNvPr id="6" name="Imagen 5"/>
          <p:cNvPicPr/>
          <p:nvPr/>
        </p:nvPicPr>
        <p:blipFill>
          <a:blip r:embed="rId3">
            <a:extLst>
              <a:ext uri="{28A0092B-C50C-407E-A947-70E740481C1C}">
                <a14:useLocalDpi xmlns:a14="http://schemas.microsoft.com/office/drawing/2010/main" xmlns="" val="0"/>
              </a:ext>
            </a:extLst>
          </a:blip>
          <a:srcRect/>
          <a:stretch>
            <a:fillRect/>
          </a:stretch>
        </p:blipFill>
        <p:spPr bwMode="auto">
          <a:xfrm>
            <a:off x="887105" y="1842446"/>
            <a:ext cx="5281684" cy="3316407"/>
          </a:xfrm>
          <a:prstGeom prst="rect">
            <a:avLst/>
          </a:prstGeom>
          <a:noFill/>
          <a:ln>
            <a:noFill/>
          </a:ln>
        </p:spPr>
      </p:pic>
      <p:pic>
        <p:nvPicPr>
          <p:cNvPr id="7" name="Imagen 6"/>
          <p:cNvPicPr/>
          <p:nvPr/>
        </p:nvPicPr>
        <p:blipFill>
          <a:blip r:embed="rId4">
            <a:extLst>
              <a:ext uri="{28A0092B-C50C-407E-A947-70E740481C1C}">
                <a14:useLocalDpi xmlns:a14="http://schemas.microsoft.com/office/drawing/2010/main" xmlns="" val="0"/>
              </a:ext>
            </a:extLst>
          </a:blip>
          <a:srcRect/>
          <a:stretch>
            <a:fillRect/>
          </a:stretch>
        </p:blipFill>
        <p:spPr bwMode="auto">
          <a:xfrm>
            <a:off x="6439374" y="1842446"/>
            <a:ext cx="4588017" cy="1992575"/>
          </a:xfrm>
          <a:prstGeom prst="rect">
            <a:avLst/>
          </a:prstGeom>
          <a:noFill/>
          <a:ln>
            <a:noFill/>
          </a:ln>
        </p:spPr>
      </p:pic>
    </p:spTree>
    <p:extLst>
      <p:ext uri="{BB962C8B-B14F-4D97-AF65-F5344CB8AC3E}">
        <p14:creationId xmlns:p14="http://schemas.microsoft.com/office/powerpoint/2010/main" xmlns="" val="1527509121"/>
      </p:ext>
    </p:extLst>
  </p:cSld>
  <p:clrMapOvr>
    <a:masterClrMapping/>
  </p:clrMapOvr>
  <p:transition>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lvl="0" algn="ctr"/>
            <a:r>
              <a:rPr lang="es-ES" sz="4000" b="1" dirty="0">
                <a:solidFill>
                  <a:srgbClr val="002060"/>
                </a:solidFill>
              </a:rPr>
              <a:t>Envió de manuscrito</a:t>
            </a:r>
            <a:endParaRPr lang="es-ES" sz="4000" dirty="0">
              <a:solidFill>
                <a:srgbClr val="002060"/>
              </a:solidFill>
            </a:endParaRPr>
          </a:p>
          <a:p>
            <a:pPr algn="ctr"/>
            <a:endParaRPr lang="es-ES" dirty="0"/>
          </a:p>
        </p:txBody>
      </p:sp>
      <p:pic>
        <p:nvPicPr>
          <p:cNvPr id="8" name="Imagen 7"/>
          <p:cNvPicPr/>
          <p:nvPr/>
        </p:nvPicPr>
        <p:blipFill>
          <a:blip r:embed="rId3">
            <a:extLst>
              <a:ext uri="{28A0092B-C50C-407E-A947-70E740481C1C}">
                <a14:useLocalDpi xmlns:a14="http://schemas.microsoft.com/office/drawing/2010/main" xmlns="" val="0"/>
              </a:ext>
            </a:extLst>
          </a:blip>
          <a:srcRect/>
          <a:stretch>
            <a:fillRect/>
          </a:stretch>
        </p:blipFill>
        <p:spPr bwMode="auto">
          <a:xfrm>
            <a:off x="757451" y="2321251"/>
            <a:ext cx="5199797" cy="1882260"/>
          </a:xfrm>
          <a:prstGeom prst="rect">
            <a:avLst/>
          </a:prstGeom>
          <a:noFill/>
          <a:ln>
            <a:noFill/>
          </a:ln>
        </p:spPr>
      </p:pic>
      <p:pic>
        <p:nvPicPr>
          <p:cNvPr id="9" name="Imagen 8"/>
          <p:cNvPicPr/>
          <p:nvPr/>
        </p:nvPicPr>
        <p:blipFill>
          <a:blip r:embed="rId4">
            <a:extLst>
              <a:ext uri="{28A0092B-C50C-407E-A947-70E740481C1C}">
                <a14:useLocalDpi xmlns:a14="http://schemas.microsoft.com/office/drawing/2010/main" xmlns="" val="0"/>
              </a:ext>
            </a:extLst>
          </a:blip>
          <a:srcRect/>
          <a:stretch>
            <a:fillRect/>
          </a:stretch>
        </p:blipFill>
        <p:spPr bwMode="auto">
          <a:xfrm>
            <a:off x="6207561" y="2225716"/>
            <a:ext cx="5270205" cy="2728421"/>
          </a:xfrm>
          <a:prstGeom prst="rect">
            <a:avLst/>
          </a:prstGeom>
          <a:noFill/>
          <a:ln>
            <a:noFill/>
          </a:ln>
        </p:spPr>
      </p:pic>
    </p:spTree>
    <p:extLst>
      <p:ext uri="{BB962C8B-B14F-4D97-AF65-F5344CB8AC3E}">
        <p14:creationId xmlns:p14="http://schemas.microsoft.com/office/powerpoint/2010/main" xmlns="" val="3144426156"/>
      </p:ext>
    </p:extLst>
  </p:cSld>
  <p:clrMapOvr>
    <a:masterClrMapping/>
  </p:clrMapOvr>
  <p:transition>
    <p:wipe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lvl="0" algn="ctr"/>
            <a:r>
              <a:rPr lang="es-ES" sz="4000" b="1" dirty="0">
                <a:solidFill>
                  <a:srgbClr val="002060"/>
                </a:solidFill>
              </a:rPr>
              <a:t>Introducción de metadatos</a:t>
            </a:r>
            <a:endParaRPr lang="es-ES" dirty="0">
              <a:solidFill>
                <a:srgbClr val="002060"/>
              </a:solidFill>
            </a:endParaRPr>
          </a:p>
        </p:txBody>
      </p:sp>
      <p:sp>
        <p:nvSpPr>
          <p:cNvPr id="3" name="Rectángulo 2"/>
          <p:cNvSpPr/>
          <p:nvPr/>
        </p:nvSpPr>
        <p:spPr>
          <a:xfrm>
            <a:off x="768824" y="1668930"/>
            <a:ext cx="10777182" cy="1277850"/>
          </a:xfrm>
          <a:prstGeom prst="rect">
            <a:avLst/>
          </a:prstGeom>
        </p:spPr>
        <p:txBody>
          <a:bodyPr wrap="square">
            <a:spAutoFit/>
          </a:bodyPr>
          <a:lstStyle/>
          <a:p>
            <a:pPr algn="just">
              <a:lnSpc>
                <a:spcPct val="107000"/>
              </a:lnSpc>
              <a:spcAft>
                <a:spcPts val="600"/>
              </a:spcAft>
            </a:pPr>
            <a:r>
              <a:rPr lang="es-ES" sz="2400" dirty="0" smtClean="0">
                <a:solidFill>
                  <a:srgbClr val="000000"/>
                </a:solidFill>
                <a:effectLst/>
                <a:latin typeface="Arial" panose="020B0604020202020204" pitchFamily="34" charset="0"/>
                <a:ea typeface="Calibri" panose="020F0502020204030204" pitchFamily="34" charset="0"/>
              </a:rPr>
              <a:t>Presenta cuatro secciones: Datos de los autores; </a:t>
            </a:r>
            <a:r>
              <a:rPr lang="es-ES" sz="2400" dirty="0" smtClean="0">
                <a:solidFill>
                  <a:srgbClr val="000000"/>
                </a:solidFill>
                <a:latin typeface="Arial" panose="020B0604020202020204" pitchFamily="34" charset="0"/>
                <a:ea typeface="Calibri" panose="020F0502020204030204" pitchFamily="34" charset="0"/>
              </a:rPr>
              <a:t>Título y resumen; </a:t>
            </a:r>
            <a:r>
              <a:rPr lang="es-ES" sz="2400" dirty="0" smtClean="0">
                <a:solidFill>
                  <a:srgbClr val="000000"/>
                </a:solidFill>
                <a:effectLst/>
                <a:latin typeface="Arial" panose="020B0604020202020204" pitchFamily="34" charset="0"/>
                <a:ea typeface="Calibri" panose="020F0502020204030204" pitchFamily="34" charset="0"/>
              </a:rPr>
              <a:t>Indexación; organismo colaborador y referencia. Los datos que se solicitan por la revistas serán escritos o copiados.</a:t>
            </a:r>
            <a:endParaRPr lang="es-ES" sz="2400" dirty="0">
              <a:solidFill>
                <a:srgbClr val="000000"/>
              </a:solidFill>
              <a:effectLst/>
              <a:latin typeface="Arial" panose="020B0604020202020204" pitchFamily="34" charset="0"/>
              <a:ea typeface="Calibri" panose="020F0502020204030204" pitchFamily="34" charset="0"/>
            </a:endParaRPr>
          </a:p>
        </p:txBody>
      </p:sp>
      <p:pic>
        <p:nvPicPr>
          <p:cNvPr id="7" name="Imagen 6"/>
          <p:cNvPicPr/>
          <p:nvPr/>
        </p:nvPicPr>
        <p:blipFill>
          <a:blip r:embed="rId3">
            <a:extLst>
              <a:ext uri="{28A0092B-C50C-407E-A947-70E740481C1C}">
                <a14:useLocalDpi xmlns:a14="http://schemas.microsoft.com/office/drawing/2010/main" xmlns="" val="0"/>
              </a:ext>
            </a:extLst>
          </a:blip>
          <a:srcRect/>
          <a:stretch>
            <a:fillRect/>
          </a:stretch>
        </p:blipFill>
        <p:spPr bwMode="auto">
          <a:xfrm>
            <a:off x="768824" y="3069376"/>
            <a:ext cx="4471916" cy="3003878"/>
          </a:xfrm>
          <a:prstGeom prst="rect">
            <a:avLst/>
          </a:prstGeom>
          <a:noFill/>
          <a:ln>
            <a:noFill/>
          </a:ln>
        </p:spPr>
      </p:pic>
      <p:pic>
        <p:nvPicPr>
          <p:cNvPr id="10" name="Imagen 9"/>
          <p:cNvPicPr/>
          <p:nvPr/>
        </p:nvPicPr>
        <p:blipFill>
          <a:blip r:embed="rId4">
            <a:extLst>
              <a:ext uri="{28A0092B-C50C-407E-A947-70E740481C1C}">
                <a14:useLocalDpi xmlns:a14="http://schemas.microsoft.com/office/drawing/2010/main" xmlns="" val="0"/>
              </a:ext>
            </a:extLst>
          </a:blip>
          <a:srcRect/>
          <a:stretch>
            <a:fillRect/>
          </a:stretch>
        </p:blipFill>
        <p:spPr bwMode="auto">
          <a:xfrm>
            <a:off x="5363010" y="3069376"/>
            <a:ext cx="5814505" cy="3003878"/>
          </a:xfrm>
          <a:prstGeom prst="rect">
            <a:avLst/>
          </a:prstGeom>
          <a:noFill/>
          <a:ln>
            <a:noFill/>
          </a:ln>
        </p:spPr>
      </p:pic>
    </p:spTree>
    <p:extLst>
      <p:ext uri="{BB962C8B-B14F-4D97-AF65-F5344CB8AC3E}">
        <p14:creationId xmlns:p14="http://schemas.microsoft.com/office/powerpoint/2010/main" xmlns="" val="3513400962"/>
      </p:ext>
    </p:extLst>
  </p:cSld>
  <p:clrMapOvr>
    <a:masterClrMapping/>
  </p:clrMapOvr>
  <p:transition>
    <p:wipe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lvl="0" algn="ctr"/>
            <a:r>
              <a:rPr lang="es-ES" sz="4000" b="1" dirty="0">
                <a:solidFill>
                  <a:srgbClr val="002060"/>
                </a:solidFill>
              </a:rPr>
              <a:t>Introducción de metadatos</a:t>
            </a:r>
            <a:endParaRPr lang="es-ES" dirty="0">
              <a:solidFill>
                <a:srgbClr val="002060"/>
              </a:solidFill>
            </a:endParaRPr>
          </a:p>
        </p:txBody>
      </p:sp>
      <p:sp>
        <p:nvSpPr>
          <p:cNvPr id="3" name="Rectángulo 2"/>
          <p:cNvSpPr/>
          <p:nvPr/>
        </p:nvSpPr>
        <p:spPr>
          <a:xfrm>
            <a:off x="768824" y="1668930"/>
            <a:ext cx="10777182" cy="1277850"/>
          </a:xfrm>
          <a:prstGeom prst="rect">
            <a:avLst/>
          </a:prstGeom>
        </p:spPr>
        <p:txBody>
          <a:bodyPr wrap="square">
            <a:spAutoFit/>
          </a:bodyPr>
          <a:lstStyle/>
          <a:p>
            <a:pPr algn="just">
              <a:lnSpc>
                <a:spcPct val="107000"/>
              </a:lnSpc>
              <a:spcAft>
                <a:spcPts val="600"/>
              </a:spcAft>
            </a:pPr>
            <a:r>
              <a:rPr lang="es-ES" sz="2400" dirty="0" smtClean="0">
                <a:solidFill>
                  <a:srgbClr val="000000"/>
                </a:solidFill>
                <a:effectLst/>
                <a:latin typeface="Arial" panose="020B0604020202020204" pitchFamily="34" charset="0"/>
                <a:ea typeface="Calibri" panose="020F0502020204030204" pitchFamily="34" charset="0"/>
              </a:rPr>
              <a:t>Presenta cuatro secciones: Datos de los autores; Título y resumen; Indexación; organismo colaborador y referencia. Los datos que se solicitan por la revistas serán escritos o copiados.</a:t>
            </a:r>
            <a:endParaRPr lang="es-ES" sz="2400" dirty="0">
              <a:solidFill>
                <a:srgbClr val="000000"/>
              </a:solidFill>
              <a:effectLst/>
              <a:latin typeface="Arial" panose="020B0604020202020204" pitchFamily="34" charset="0"/>
              <a:ea typeface="Calibri" panose="020F0502020204030204" pitchFamily="34" charset="0"/>
            </a:endParaRPr>
          </a:p>
        </p:txBody>
      </p:sp>
      <p:pic>
        <p:nvPicPr>
          <p:cNvPr id="8" name="Imagen 7"/>
          <p:cNvPicPr/>
          <p:nvPr/>
        </p:nvPicPr>
        <p:blipFill>
          <a:blip r:embed="rId3">
            <a:extLst>
              <a:ext uri="{28A0092B-C50C-407E-A947-70E740481C1C}">
                <a14:useLocalDpi xmlns:a14="http://schemas.microsoft.com/office/drawing/2010/main" xmlns="" val="0"/>
              </a:ext>
            </a:extLst>
          </a:blip>
          <a:srcRect/>
          <a:stretch>
            <a:fillRect/>
          </a:stretch>
        </p:blipFill>
        <p:spPr bwMode="auto">
          <a:xfrm>
            <a:off x="768824" y="3097970"/>
            <a:ext cx="4894997" cy="2879749"/>
          </a:xfrm>
          <a:prstGeom prst="rect">
            <a:avLst/>
          </a:prstGeom>
          <a:noFill/>
          <a:ln>
            <a:noFill/>
          </a:ln>
        </p:spPr>
      </p:pic>
      <p:pic>
        <p:nvPicPr>
          <p:cNvPr id="9" name="Imagen 8"/>
          <p:cNvPicPr/>
          <p:nvPr/>
        </p:nvPicPr>
        <p:blipFill>
          <a:blip r:embed="rId4">
            <a:extLst>
              <a:ext uri="{28A0092B-C50C-407E-A947-70E740481C1C}">
                <a14:useLocalDpi xmlns:a14="http://schemas.microsoft.com/office/drawing/2010/main" xmlns="" val="0"/>
              </a:ext>
            </a:extLst>
          </a:blip>
          <a:srcRect/>
          <a:stretch>
            <a:fillRect/>
          </a:stretch>
        </p:blipFill>
        <p:spPr bwMode="auto">
          <a:xfrm>
            <a:off x="6157415" y="3097970"/>
            <a:ext cx="5388591" cy="2661385"/>
          </a:xfrm>
          <a:prstGeom prst="rect">
            <a:avLst/>
          </a:prstGeom>
          <a:noFill/>
          <a:ln>
            <a:noFill/>
          </a:ln>
        </p:spPr>
      </p:pic>
    </p:spTree>
    <p:extLst>
      <p:ext uri="{BB962C8B-B14F-4D97-AF65-F5344CB8AC3E}">
        <p14:creationId xmlns:p14="http://schemas.microsoft.com/office/powerpoint/2010/main" xmlns="" val="3543439349"/>
      </p:ext>
    </p:extLst>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5" name="CuadroTexto 4"/>
          <p:cNvSpPr txBox="1"/>
          <p:nvPr/>
        </p:nvSpPr>
        <p:spPr>
          <a:xfrm>
            <a:off x="1037229" y="1364776"/>
            <a:ext cx="10358649" cy="4308872"/>
          </a:xfrm>
          <a:prstGeom prst="rect">
            <a:avLst/>
          </a:prstGeom>
          <a:noFill/>
        </p:spPr>
        <p:txBody>
          <a:bodyPr wrap="square" rtlCol="0">
            <a:spAutoFit/>
          </a:bodyPr>
          <a:lstStyle/>
          <a:p>
            <a:pPr algn="ctr"/>
            <a:r>
              <a:rPr lang="es-ES" sz="3200" b="1" dirty="0">
                <a:solidFill>
                  <a:srgbClr val="002060"/>
                </a:solidFill>
              </a:rPr>
              <a:t>Titulo</a:t>
            </a:r>
            <a:endParaRPr lang="es-ES" sz="3200" dirty="0">
              <a:solidFill>
                <a:srgbClr val="002060"/>
              </a:solidFill>
            </a:endParaRPr>
          </a:p>
          <a:p>
            <a:pPr algn="just"/>
            <a:r>
              <a:rPr lang="es-ES" sz="3200" dirty="0"/>
              <a:t>Gestión automatizada de publicaciones científicas biomédicas para profesionales de la atención primaria de salud</a:t>
            </a:r>
            <a:r>
              <a:rPr lang="es-ES" sz="3200" dirty="0" smtClean="0"/>
              <a:t>.</a:t>
            </a:r>
          </a:p>
          <a:p>
            <a:endParaRPr lang="es-ES" sz="3200" dirty="0">
              <a:solidFill>
                <a:srgbClr val="002060"/>
              </a:solidFill>
            </a:endParaRPr>
          </a:p>
          <a:p>
            <a:pPr algn="ctr"/>
            <a:r>
              <a:rPr lang="es-ES" sz="3200" b="1" dirty="0">
                <a:solidFill>
                  <a:srgbClr val="002060"/>
                </a:solidFill>
              </a:rPr>
              <a:t>Autores</a:t>
            </a:r>
            <a:endParaRPr lang="es-ES" sz="3200" dirty="0">
              <a:solidFill>
                <a:srgbClr val="002060"/>
              </a:solidFill>
            </a:endParaRPr>
          </a:p>
          <a:p>
            <a:r>
              <a:rPr lang="es-ES" sz="3200" dirty="0"/>
              <a:t>Jorge Torres Concepción, Belkis López González, Clara Irania San Gil Suárez, Rolando Perera Chacón </a:t>
            </a:r>
          </a:p>
          <a:p>
            <a:endParaRPr lang="es-ES" dirty="0"/>
          </a:p>
        </p:txBody>
      </p:sp>
    </p:spTree>
    <p:extLst>
      <p:ext uri="{BB962C8B-B14F-4D97-AF65-F5344CB8AC3E}">
        <p14:creationId xmlns:p14="http://schemas.microsoft.com/office/powerpoint/2010/main" xmlns="" val="1220473995"/>
      </p:ext>
    </p:extLst>
  </p:cSld>
  <p:clrMapOvr>
    <a:masterClrMapping/>
  </p:clrMapOvr>
  <p:transition>
    <p:wipe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lvl="0" algn="ctr"/>
            <a:r>
              <a:rPr lang="es-ES" sz="4000" b="1" dirty="0">
                <a:solidFill>
                  <a:srgbClr val="002060"/>
                </a:solidFill>
              </a:rPr>
              <a:t>Introducción de metadatos</a:t>
            </a:r>
            <a:endParaRPr lang="es-ES" dirty="0">
              <a:solidFill>
                <a:srgbClr val="002060"/>
              </a:solidFill>
            </a:endParaRPr>
          </a:p>
        </p:txBody>
      </p:sp>
      <p:sp>
        <p:nvSpPr>
          <p:cNvPr id="3" name="Rectángulo 2"/>
          <p:cNvSpPr/>
          <p:nvPr/>
        </p:nvSpPr>
        <p:spPr>
          <a:xfrm>
            <a:off x="768824" y="1668930"/>
            <a:ext cx="10777182" cy="1277850"/>
          </a:xfrm>
          <a:prstGeom prst="rect">
            <a:avLst/>
          </a:prstGeom>
        </p:spPr>
        <p:txBody>
          <a:bodyPr wrap="square">
            <a:spAutoFit/>
          </a:bodyPr>
          <a:lstStyle/>
          <a:p>
            <a:pPr algn="just">
              <a:lnSpc>
                <a:spcPct val="107000"/>
              </a:lnSpc>
              <a:spcAft>
                <a:spcPts val="600"/>
              </a:spcAft>
            </a:pPr>
            <a:r>
              <a:rPr lang="es-ES" sz="2400" dirty="0" smtClean="0">
                <a:solidFill>
                  <a:srgbClr val="000000"/>
                </a:solidFill>
                <a:effectLst/>
                <a:latin typeface="Arial" panose="020B0604020202020204" pitchFamily="34" charset="0"/>
                <a:ea typeface="Calibri" panose="020F0502020204030204" pitchFamily="34" charset="0"/>
              </a:rPr>
              <a:t>Presenta cuatro secciones: Datos de los autores; Título y resumen; Indexación; organismo colaborador y referencia. Los datos que se solicitan por la revistas serán escritos o copiados.</a:t>
            </a:r>
            <a:endParaRPr lang="es-ES" sz="2400" dirty="0">
              <a:solidFill>
                <a:srgbClr val="000000"/>
              </a:solidFill>
              <a:effectLst/>
              <a:latin typeface="Arial" panose="020B0604020202020204" pitchFamily="34" charset="0"/>
              <a:ea typeface="Calibri" panose="020F0502020204030204" pitchFamily="34" charset="0"/>
            </a:endParaRPr>
          </a:p>
        </p:txBody>
      </p:sp>
      <p:pic>
        <p:nvPicPr>
          <p:cNvPr id="7" name="Imagen 6"/>
          <p:cNvPicPr/>
          <p:nvPr/>
        </p:nvPicPr>
        <p:blipFill>
          <a:blip r:embed="rId3">
            <a:extLst>
              <a:ext uri="{28A0092B-C50C-407E-A947-70E740481C1C}">
                <a14:useLocalDpi xmlns:a14="http://schemas.microsoft.com/office/drawing/2010/main" xmlns="" val="0"/>
              </a:ext>
            </a:extLst>
          </a:blip>
          <a:srcRect/>
          <a:stretch>
            <a:fillRect/>
          </a:stretch>
        </p:blipFill>
        <p:spPr bwMode="auto">
          <a:xfrm>
            <a:off x="887104" y="3155978"/>
            <a:ext cx="5540991" cy="2999162"/>
          </a:xfrm>
          <a:prstGeom prst="rect">
            <a:avLst/>
          </a:prstGeom>
          <a:noFill/>
          <a:ln>
            <a:noFill/>
          </a:ln>
        </p:spPr>
      </p:pic>
    </p:spTree>
    <p:extLst>
      <p:ext uri="{BB962C8B-B14F-4D97-AF65-F5344CB8AC3E}">
        <p14:creationId xmlns:p14="http://schemas.microsoft.com/office/powerpoint/2010/main" xmlns="" val="1273712044"/>
      </p:ext>
    </p:extLst>
  </p:cSld>
  <p:clrMapOvr>
    <a:masterClrMapping/>
  </p:clrMapOvr>
  <p:transition>
    <p:wipe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lvl="0" algn="ctr"/>
            <a:r>
              <a:rPr lang="es-ES" sz="4000" b="1" dirty="0">
                <a:solidFill>
                  <a:srgbClr val="002060"/>
                </a:solidFill>
              </a:rPr>
              <a:t>Carga los archivos complementarios</a:t>
            </a:r>
            <a:endParaRPr lang="es-ES" dirty="0">
              <a:solidFill>
                <a:srgbClr val="002060"/>
              </a:solidFill>
            </a:endParaRPr>
          </a:p>
        </p:txBody>
      </p:sp>
      <p:pic>
        <p:nvPicPr>
          <p:cNvPr id="6" name="Imagen 5"/>
          <p:cNvPicPr/>
          <p:nvPr/>
        </p:nvPicPr>
        <p:blipFill>
          <a:blip r:embed="rId3">
            <a:extLst>
              <a:ext uri="{28A0092B-C50C-407E-A947-70E740481C1C}">
                <a14:useLocalDpi xmlns:a14="http://schemas.microsoft.com/office/drawing/2010/main" xmlns="" val="0"/>
              </a:ext>
            </a:extLst>
          </a:blip>
          <a:srcRect/>
          <a:stretch>
            <a:fillRect/>
          </a:stretch>
        </p:blipFill>
        <p:spPr bwMode="auto">
          <a:xfrm>
            <a:off x="1937982" y="1811108"/>
            <a:ext cx="7683690" cy="3511519"/>
          </a:xfrm>
          <a:prstGeom prst="rect">
            <a:avLst/>
          </a:prstGeom>
          <a:noFill/>
          <a:ln>
            <a:noFill/>
          </a:ln>
        </p:spPr>
      </p:pic>
    </p:spTree>
    <p:extLst>
      <p:ext uri="{BB962C8B-B14F-4D97-AF65-F5344CB8AC3E}">
        <p14:creationId xmlns:p14="http://schemas.microsoft.com/office/powerpoint/2010/main" xmlns="" val="1081212621"/>
      </p:ext>
    </p:extLst>
  </p:cSld>
  <p:clrMapOvr>
    <a:masterClrMapping/>
  </p:clrMapOvr>
  <p:transition>
    <p:wipe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Confirmación</a:t>
            </a:r>
            <a:endParaRPr lang="es-ES" sz="4000" dirty="0">
              <a:solidFill>
                <a:srgbClr val="002060"/>
              </a:solidFill>
            </a:endParaRPr>
          </a:p>
        </p:txBody>
      </p:sp>
      <p:pic>
        <p:nvPicPr>
          <p:cNvPr id="5" name="Imagen 4"/>
          <p:cNvPicPr/>
          <p:nvPr/>
        </p:nvPicPr>
        <p:blipFill>
          <a:blip r:embed="rId3">
            <a:extLst>
              <a:ext uri="{28A0092B-C50C-407E-A947-70E740481C1C}">
                <a14:useLocalDpi xmlns:a14="http://schemas.microsoft.com/office/drawing/2010/main" xmlns="" val="0"/>
              </a:ext>
            </a:extLst>
          </a:blip>
          <a:srcRect/>
          <a:stretch>
            <a:fillRect/>
          </a:stretch>
        </p:blipFill>
        <p:spPr bwMode="auto">
          <a:xfrm>
            <a:off x="1001470" y="2030119"/>
            <a:ext cx="4621407" cy="2951314"/>
          </a:xfrm>
          <a:prstGeom prst="rect">
            <a:avLst/>
          </a:prstGeom>
          <a:noFill/>
          <a:ln>
            <a:noFill/>
          </a:ln>
        </p:spPr>
      </p:pic>
      <p:pic>
        <p:nvPicPr>
          <p:cNvPr id="7" name="Imagen 6"/>
          <p:cNvPicPr/>
          <p:nvPr/>
        </p:nvPicPr>
        <p:blipFill>
          <a:blip r:embed="rId4">
            <a:extLst>
              <a:ext uri="{28A0092B-C50C-407E-A947-70E740481C1C}">
                <a14:useLocalDpi xmlns:a14="http://schemas.microsoft.com/office/drawing/2010/main" xmlns="" val="0"/>
              </a:ext>
            </a:extLst>
          </a:blip>
          <a:srcRect/>
          <a:stretch>
            <a:fillRect/>
          </a:stretch>
        </p:blipFill>
        <p:spPr bwMode="auto">
          <a:xfrm>
            <a:off x="5629701" y="2030119"/>
            <a:ext cx="5752532" cy="2541881"/>
          </a:xfrm>
          <a:prstGeom prst="rect">
            <a:avLst/>
          </a:prstGeom>
          <a:noFill/>
          <a:ln>
            <a:noFill/>
          </a:ln>
        </p:spPr>
      </p:pic>
    </p:spTree>
    <p:extLst>
      <p:ext uri="{BB962C8B-B14F-4D97-AF65-F5344CB8AC3E}">
        <p14:creationId xmlns:p14="http://schemas.microsoft.com/office/powerpoint/2010/main" xmlns="" val="1835659912"/>
      </p:ext>
    </p:extLst>
  </p:cSld>
  <p:clrMapOvr>
    <a:masterClrMapping/>
  </p:clrMapOvr>
  <p:transition>
    <p:wipe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Confirmación</a:t>
            </a:r>
            <a:endParaRPr lang="es-ES" sz="4000" dirty="0">
              <a:solidFill>
                <a:srgbClr val="002060"/>
              </a:solidFill>
            </a:endParaRPr>
          </a:p>
        </p:txBody>
      </p:sp>
      <p:pic>
        <p:nvPicPr>
          <p:cNvPr id="5" name="Imagen 4"/>
          <p:cNvPicPr/>
          <p:nvPr/>
        </p:nvPicPr>
        <p:blipFill>
          <a:blip r:embed="rId3">
            <a:extLst>
              <a:ext uri="{28A0092B-C50C-407E-A947-70E740481C1C}">
                <a14:useLocalDpi xmlns:a14="http://schemas.microsoft.com/office/drawing/2010/main" xmlns="" val="0"/>
              </a:ext>
            </a:extLst>
          </a:blip>
          <a:srcRect/>
          <a:stretch>
            <a:fillRect/>
          </a:stretch>
        </p:blipFill>
        <p:spPr bwMode="auto">
          <a:xfrm>
            <a:off x="1001470" y="2030119"/>
            <a:ext cx="4621407" cy="2951314"/>
          </a:xfrm>
          <a:prstGeom prst="rect">
            <a:avLst/>
          </a:prstGeom>
          <a:noFill/>
          <a:ln>
            <a:noFill/>
          </a:ln>
        </p:spPr>
      </p:pic>
      <p:pic>
        <p:nvPicPr>
          <p:cNvPr id="7" name="Imagen 6"/>
          <p:cNvPicPr/>
          <p:nvPr/>
        </p:nvPicPr>
        <p:blipFill>
          <a:blip r:embed="rId4">
            <a:extLst>
              <a:ext uri="{28A0092B-C50C-407E-A947-70E740481C1C}">
                <a14:useLocalDpi xmlns:a14="http://schemas.microsoft.com/office/drawing/2010/main" xmlns="" val="0"/>
              </a:ext>
            </a:extLst>
          </a:blip>
          <a:srcRect/>
          <a:stretch>
            <a:fillRect/>
          </a:stretch>
        </p:blipFill>
        <p:spPr bwMode="auto">
          <a:xfrm>
            <a:off x="5629701" y="2030119"/>
            <a:ext cx="5752532" cy="2541881"/>
          </a:xfrm>
          <a:prstGeom prst="rect">
            <a:avLst/>
          </a:prstGeom>
          <a:noFill/>
          <a:ln>
            <a:noFill/>
          </a:ln>
        </p:spPr>
      </p:pic>
    </p:spTree>
    <p:extLst>
      <p:ext uri="{BB962C8B-B14F-4D97-AF65-F5344CB8AC3E}">
        <p14:creationId xmlns:p14="http://schemas.microsoft.com/office/powerpoint/2010/main" xmlns="" val="158938681"/>
      </p:ext>
    </p:extLst>
  </p:cSld>
  <p:clrMapOvr>
    <a:masterClrMapping/>
  </p:clrMapOvr>
  <p:transition>
    <p:wipe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Seguimiento del manuscrito</a:t>
            </a:r>
          </a:p>
        </p:txBody>
      </p:sp>
      <p:pic>
        <p:nvPicPr>
          <p:cNvPr id="6" name="Imagen 5"/>
          <p:cNvPicPr/>
          <p:nvPr/>
        </p:nvPicPr>
        <p:blipFill>
          <a:blip r:embed="rId3">
            <a:extLst>
              <a:ext uri="{28A0092B-C50C-407E-A947-70E740481C1C}">
                <a14:useLocalDpi xmlns:a14="http://schemas.microsoft.com/office/drawing/2010/main" xmlns="" val="0"/>
              </a:ext>
            </a:extLst>
          </a:blip>
          <a:srcRect/>
          <a:stretch>
            <a:fillRect/>
          </a:stretch>
        </p:blipFill>
        <p:spPr bwMode="auto">
          <a:xfrm>
            <a:off x="887104" y="2127799"/>
            <a:ext cx="4503761" cy="2621622"/>
          </a:xfrm>
          <a:prstGeom prst="rect">
            <a:avLst/>
          </a:prstGeom>
          <a:noFill/>
          <a:ln>
            <a:noFill/>
          </a:ln>
        </p:spPr>
      </p:pic>
      <p:pic>
        <p:nvPicPr>
          <p:cNvPr id="8" name="Imagen 7"/>
          <p:cNvPicPr/>
          <p:nvPr/>
        </p:nvPicPr>
        <p:blipFill>
          <a:blip r:embed="rId4">
            <a:extLst>
              <a:ext uri="{28A0092B-C50C-407E-A947-70E740481C1C}">
                <a14:useLocalDpi xmlns:a14="http://schemas.microsoft.com/office/drawing/2010/main" xmlns="" val="0"/>
              </a:ext>
            </a:extLst>
          </a:blip>
          <a:srcRect/>
          <a:stretch>
            <a:fillRect/>
          </a:stretch>
        </p:blipFill>
        <p:spPr bwMode="auto">
          <a:xfrm>
            <a:off x="5629701" y="2127799"/>
            <a:ext cx="5506872" cy="2949168"/>
          </a:xfrm>
          <a:prstGeom prst="rect">
            <a:avLst/>
          </a:prstGeom>
          <a:noFill/>
          <a:ln>
            <a:noFill/>
          </a:ln>
        </p:spPr>
      </p:pic>
    </p:spTree>
    <p:extLst>
      <p:ext uri="{BB962C8B-B14F-4D97-AF65-F5344CB8AC3E}">
        <p14:creationId xmlns:p14="http://schemas.microsoft.com/office/powerpoint/2010/main" xmlns="" val="1514455375"/>
      </p:ext>
    </p:extLst>
  </p:cSld>
  <p:clrMapOvr>
    <a:masterClrMapping/>
  </p:clrMapOvr>
  <p:transition>
    <p:wipe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Seguimiento del manuscrito</a:t>
            </a:r>
          </a:p>
        </p:txBody>
      </p:sp>
      <p:pic>
        <p:nvPicPr>
          <p:cNvPr id="6" name="Imagen 5"/>
          <p:cNvPicPr/>
          <p:nvPr/>
        </p:nvPicPr>
        <p:blipFill>
          <a:blip r:embed="rId3">
            <a:extLst>
              <a:ext uri="{28A0092B-C50C-407E-A947-70E740481C1C}">
                <a14:useLocalDpi xmlns:a14="http://schemas.microsoft.com/office/drawing/2010/main" xmlns="" val="0"/>
              </a:ext>
            </a:extLst>
          </a:blip>
          <a:srcRect/>
          <a:stretch>
            <a:fillRect/>
          </a:stretch>
        </p:blipFill>
        <p:spPr bwMode="auto">
          <a:xfrm>
            <a:off x="887104" y="2127799"/>
            <a:ext cx="4503761" cy="2621622"/>
          </a:xfrm>
          <a:prstGeom prst="rect">
            <a:avLst/>
          </a:prstGeom>
          <a:noFill/>
          <a:ln>
            <a:noFill/>
          </a:ln>
        </p:spPr>
      </p:pic>
      <p:pic>
        <p:nvPicPr>
          <p:cNvPr id="8" name="Imagen 7"/>
          <p:cNvPicPr/>
          <p:nvPr/>
        </p:nvPicPr>
        <p:blipFill>
          <a:blip r:embed="rId4">
            <a:extLst>
              <a:ext uri="{28A0092B-C50C-407E-A947-70E740481C1C}">
                <a14:useLocalDpi xmlns:a14="http://schemas.microsoft.com/office/drawing/2010/main" xmlns="" val="0"/>
              </a:ext>
            </a:extLst>
          </a:blip>
          <a:srcRect/>
          <a:stretch>
            <a:fillRect/>
          </a:stretch>
        </p:blipFill>
        <p:spPr bwMode="auto">
          <a:xfrm>
            <a:off x="5629701" y="2127799"/>
            <a:ext cx="5506872" cy="2949168"/>
          </a:xfrm>
          <a:prstGeom prst="rect">
            <a:avLst/>
          </a:prstGeom>
          <a:noFill/>
          <a:ln>
            <a:noFill/>
          </a:ln>
        </p:spPr>
      </p:pic>
    </p:spTree>
    <p:extLst>
      <p:ext uri="{BB962C8B-B14F-4D97-AF65-F5344CB8AC3E}">
        <p14:creationId xmlns:p14="http://schemas.microsoft.com/office/powerpoint/2010/main" xmlns="" val="2903587701"/>
      </p:ext>
    </p:extLst>
  </p:cSld>
  <p:clrMapOvr>
    <a:masterClrMapping/>
  </p:clrMapOvr>
  <p:transition>
    <p:wipe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En revisión</a:t>
            </a:r>
            <a:endParaRPr lang="es-ES" sz="4000" dirty="0">
              <a:solidFill>
                <a:srgbClr val="002060"/>
              </a:solidFill>
            </a:endParaRPr>
          </a:p>
        </p:txBody>
      </p:sp>
      <p:pic>
        <p:nvPicPr>
          <p:cNvPr id="7" name="Imagen 6"/>
          <p:cNvPicPr/>
          <p:nvPr/>
        </p:nvPicPr>
        <p:blipFill>
          <a:blip r:embed="rId3">
            <a:extLst>
              <a:ext uri="{28A0092B-C50C-407E-A947-70E740481C1C}">
                <a14:useLocalDpi xmlns:a14="http://schemas.microsoft.com/office/drawing/2010/main" xmlns="" val="0"/>
              </a:ext>
            </a:extLst>
          </a:blip>
          <a:srcRect/>
          <a:stretch>
            <a:fillRect/>
          </a:stretch>
        </p:blipFill>
        <p:spPr bwMode="auto">
          <a:xfrm>
            <a:off x="887105" y="1811107"/>
            <a:ext cx="4831307" cy="3183973"/>
          </a:xfrm>
          <a:prstGeom prst="rect">
            <a:avLst/>
          </a:prstGeom>
          <a:noFill/>
          <a:ln>
            <a:noFill/>
          </a:ln>
        </p:spPr>
      </p:pic>
      <p:pic>
        <p:nvPicPr>
          <p:cNvPr id="9" name="Imagen 8"/>
          <p:cNvPicPr/>
          <p:nvPr/>
        </p:nvPicPr>
        <p:blipFill>
          <a:blip r:embed="rId4">
            <a:extLst>
              <a:ext uri="{28A0092B-C50C-407E-A947-70E740481C1C}">
                <a14:useLocalDpi xmlns:a14="http://schemas.microsoft.com/office/drawing/2010/main" xmlns="" val="0"/>
              </a:ext>
            </a:extLst>
          </a:blip>
          <a:srcRect/>
          <a:stretch>
            <a:fillRect/>
          </a:stretch>
        </p:blipFill>
        <p:spPr bwMode="auto">
          <a:xfrm>
            <a:off x="5629701" y="1811107"/>
            <a:ext cx="5397690" cy="3497872"/>
          </a:xfrm>
          <a:prstGeom prst="rect">
            <a:avLst/>
          </a:prstGeom>
          <a:noFill/>
          <a:ln>
            <a:noFill/>
          </a:ln>
        </p:spPr>
      </p:pic>
    </p:spTree>
    <p:extLst>
      <p:ext uri="{BB962C8B-B14F-4D97-AF65-F5344CB8AC3E}">
        <p14:creationId xmlns:p14="http://schemas.microsoft.com/office/powerpoint/2010/main" xmlns="" val="1595767655"/>
      </p:ext>
    </p:extLst>
  </p:cSld>
  <p:clrMapOvr>
    <a:masterClrMapping/>
  </p:clrMapOvr>
  <p:transition>
    <p:wipe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En edición</a:t>
            </a:r>
            <a:endParaRPr lang="es-ES" sz="4000" dirty="0">
              <a:solidFill>
                <a:srgbClr val="002060"/>
              </a:solidFill>
            </a:endParaRPr>
          </a:p>
        </p:txBody>
      </p:sp>
      <p:pic>
        <p:nvPicPr>
          <p:cNvPr id="6" name="Imagen 5"/>
          <p:cNvPicPr/>
          <p:nvPr/>
        </p:nvPicPr>
        <p:blipFill>
          <a:blip r:embed="rId3">
            <a:extLst>
              <a:ext uri="{28A0092B-C50C-407E-A947-70E740481C1C}">
                <a14:useLocalDpi xmlns:a14="http://schemas.microsoft.com/office/drawing/2010/main" xmlns="" val="0"/>
              </a:ext>
            </a:extLst>
          </a:blip>
          <a:srcRect/>
          <a:stretch>
            <a:fillRect/>
          </a:stretch>
        </p:blipFill>
        <p:spPr bwMode="auto">
          <a:xfrm>
            <a:off x="1156832" y="1811108"/>
            <a:ext cx="4588875" cy="3224916"/>
          </a:xfrm>
          <a:prstGeom prst="rect">
            <a:avLst/>
          </a:prstGeom>
          <a:noFill/>
          <a:ln>
            <a:noFill/>
          </a:ln>
        </p:spPr>
      </p:pic>
      <p:pic>
        <p:nvPicPr>
          <p:cNvPr id="3" name="Imagen 2"/>
          <p:cNvPicPr>
            <a:picLocks noChangeAspect="1"/>
          </p:cNvPicPr>
          <p:nvPr/>
        </p:nvPicPr>
        <p:blipFill>
          <a:blip r:embed="rId4"/>
          <a:stretch>
            <a:fillRect/>
          </a:stretch>
        </p:blipFill>
        <p:spPr>
          <a:xfrm>
            <a:off x="5745707" y="1811108"/>
            <a:ext cx="5281684" cy="3224916"/>
          </a:xfrm>
          <a:prstGeom prst="rect">
            <a:avLst/>
          </a:prstGeom>
        </p:spPr>
      </p:pic>
    </p:spTree>
    <p:extLst>
      <p:ext uri="{BB962C8B-B14F-4D97-AF65-F5344CB8AC3E}">
        <p14:creationId xmlns:p14="http://schemas.microsoft.com/office/powerpoint/2010/main" xmlns="" val="84077844"/>
      </p:ext>
    </p:extLst>
  </p:cSld>
  <p:clrMapOvr>
    <a:masterClrMapping/>
  </p:clrMapOvr>
  <p:transition>
    <p:wipe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Archivado</a:t>
            </a:r>
            <a:endParaRPr lang="es-ES" sz="4000" dirty="0">
              <a:solidFill>
                <a:srgbClr val="002060"/>
              </a:solidFill>
            </a:endParaRPr>
          </a:p>
        </p:txBody>
      </p:sp>
      <p:sp>
        <p:nvSpPr>
          <p:cNvPr id="5" name="Rectángulo 4"/>
          <p:cNvSpPr/>
          <p:nvPr/>
        </p:nvSpPr>
        <p:spPr>
          <a:xfrm>
            <a:off x="1173707" y="1668930"/>
            <a:ext cx="9853684" cy="1983235"/>
          </a:xfrm>
          <a:prstGeom prst="rect">
            <a:avLst/>
          </a:prstGeom>
        </p:spPr>
        <p:txBody>
          <a:bodyPr wrap="square">
            <a:spAutoFit/>
          </a:bodyPr>
          <a:lstStyle/>
          <a:p>
            <a:pPr algn="just">
              <a:lnSpc>
                <a:spcPct val="107000"/>
              </a:lnSpc>
              <a:spcAft>
                <a:spcPts val="600"/>
              </a:spcAft>
            </a:pPr>
            <a:r>
              <a:rPr lang="es-ES" sz="2800" dirty="0" smtClean="0">
                <a:solidFill>
                  <a:srgbClr val="000000"/>
                </a:solidFill>
                <a:effectLst/>
                <a:latin typeface="Arial" panose="020B0604020202020204" pitchFamily="34" charset="0"/>
                <a:ea typeface="Calibri" panose="020F0502020204030204" pitchFamily="34" charset="0"/>
              </a:rPr>
              <a:t>El manuscrito se archiva cuando no reúne las condiciones para publicar o la revista no tiene interés de publicar el tema enviado por el autor.</a:t>
            </a:r>
          </a:p>
          <a:p>
            <a:r>
              <a:rPr lang="es-ES" sz="2800" dirty="0" smtClean="0">
                <a:effectLst/>
                <a:latin typeface="Arial" panose="020B0604020202020204" pitchFamily="34" charset="0"/>
                <a:ea typeface="Calibri" panose="020F0502020204030204" pitchFamily="34" charset="0"/>
              </a:rPr>
              <a:t>La comunicación con el autor se le envía al correo personal.</a:t>
            </a:r>
            <a:endParaRPr lang="es-ES" sz="2800" dirty="0"/>
          </a:p>
        </p:txBody>
      </p:sp>
    </p:spTree>
    <p:extLst>
      <p:ext uri="{BB962C8B-B14F-4D97-AF65-F5344CB8AC3E}">
        <p14:creationId xmlns:p14="http://schemas.microsoft.com/office/powerpoint/2010/main" xmlns="" val="3478938106"/>
      </p:ext>
    </p:extLst>
  </p:cSld>
  <p:clrMapOvr>
    <a:masterClrMapping/>
  </p:clrMapOvr>
  <p:transition>
    <p:wipe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707886"/>
          </a:xfrm>
          <a:prstGeom prst="rect">
            <a:avLst/>
          </a:prstGeom>
          <a:noFill/>
        </p:spPr>
        <p:txBody>
          <a:bodyPr wrap="square" rtlCol="0">
            <a:spAutoFit/>
          </a:bodyPr>
          <a:lstStyle/>
          <a:p>
            <a:pPr algn="ctr"/>
            <a:r>
              <a:rPr lang="es-ES" sz="4000" b="1" dirty="0">
                <a:solidFill>
                  <a:srgbClr val="002060"/>
                </a:solidFill>
              </a:rPr>
              <a:t>Conclusión</a:t>
            </a:r>
            <a:endParaRPr lang="es-ES" sz="4000" dirty="0">
              <a:solidFill>
                <a:srgbClr val="002060"/>
              </a:solidFill>
            </a:endParaRPr>
          </a:p>
        </p:txBody>
      </p:sp>
      <p:sp>
        <p:nvSpPr>
          <p:cNvPr id="5" name="Rectángulo 4"/>
          <p:cNvSpPr/>
          <p:nvPr/>
        </p:nvSpPr>
        <p:spPr>
          <a:xfrm>
            <a:off x="1173707" y="1668930"/>
            <a:ext cx="9853684" cy="3539430"/>
          </a:xfrm>
          <a:prstGeom prst="rect">
            <a:avLst/>
          </a:prstGeom>
        </p:spPr>
        <p:txBody>
          <a:bodyPr wrap="square">
            <a:spAutoFit/>
          </a:bodyPr>
          <a:lstStyle/>
          <a:p>
            <a:r>
              <a:rPr lang="es-ES" sz="3200" dirty="0">
                <a:latin typeface="Arial" panose="020B0604020202020204" pitchFamily="34" charset="0"/>
                <a:cs typeface="Arial" panose="020B0604020202020204" pitchFamily="34" charset="0"/>
              </a:rPr>
              <a:t>El desarrollo de las tecnologías impone una educación especializada para su uso. En consecuencia, se hace necesario elevar la cultura informacional en </a:t>
            </a:r>
            <a:r>
              <a:rPr lang="es-ES" sz="3200" dirty="0" smtClean="0">
                <a:latin typeface="Arial" panose="020B0604020202020204" pitchFamily="34" charset="0"/>
                <a:cs typeface="Arial" panose="020B0604020202020204" pitchFamily="34" charset="0"/>
              </a:rPr>
              <a:t>las plataformas </a:t>
            </a:r>
            <a:r>
              <a:rPr lang="es-ES" sz="3200" dirty="0">
                <a:latin typeface="Arial" panose="020B0604020202020204" pitchFamily="34" charset="0"/>
                <a:cs typeface="Arial" panose="020B0604020202020204" pitchFamily="34" charset="0"/>
              </a:rPr>
              <a:t>de las revistas científicas biomédicas cubanas, de modo que se pueda garantizar las publicaciones de los logros de la Atención Primaria de Salud.</a:t>
            </a:r>
          </a:p>
        </p:txBody>
      </p:sp>
    </p:spTree>
    <p:extLst>
      <p:ext uri="{BB962C8B-B14F-4D97-AF65-F5344CB8AC3E}">
        <p14:creationId xmlns:p14="http://schemas.microsoft.com/office/powerpoint/2010/main" xmlns="" val="772995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5" name="CuadroTexto 4"/>
          <p:cNvSpPr txBox="1"/>
          <p:nvPr/>
        </p:nvSpPr>
        <p:spPr>
          <a:xfrm>
            <a:off x="1009934" y="2088108"/>
            <a:ext cx="10358649" cy="3908762"/>
          </a:xfrm>
          <a:prstGeom prst="rect">
            <a:avLst/>
          </a:prstGeom>
          <a:noFill/>
        </p:spPr>
        <p:txBody>
          <a:bodyPr wrap="square" rtlCol="0">
            <a:spAutoFit/>
          </a:bodyPr>
          <a:lstStyle/>
          <a:p>
            <a:r>
              <a:rPr lang="es-ES" sz="3200" dirty="0" smtClean="0"/>
              <a:t>La </a:t>
            </a:r>
            <a:r>
              <a:rPr lang="es-ES" sz="3200" dirty="0"/>
              <a:t>presente investigación es el resultado de la preocupación de mis compañeros de trabajo, que presentaban dificultades para realizar publicaciones en revistas científicas biomédicas cubanas, la experiencia adquirida en la participación en el curso dinámico: gestión automatizada en publicaciones científicas, fue el motor impulsor para la ayuda brindada a mis compañeros de trabajos. </a:t>
            </a:r>
          </a:p>
          <a:p>
            <a:r>
              <a:rPr lang="es-ES" sz="2400" dirty="0"/>
              <a:t> </a:t>
            </a:r>
            <a:endParaRPr lang="es-ES" dirty="0"/>
          </a:p>
        </p:txBody>
      </p:sp>
      <p:sp>
        <p:nvSpPr>
          <p:cNvPr id="2" name="CuadroTexto 1"/>
          <p:cNvSpPr txBox="1"/>
          <p:nvPr/>
        </p:nvSpPr>
        <p:spPr>
          <a:xfrm>
            <a:off x="2395181" y="961044"/>
            <a:ext cx="6469039" cy="984885"/>
          </a:xfrm>
          <a:prstGeom prst="rect">
            <a:avLst/>
          </a:prstGeom>
          <a:noFill/>
        </p:spPr>
        <p:txBody>
          <a:bodyPr wrap="square" rtlCol="0">
            <a:spAutoFit/>
          </a:bodyPr>
          <a:lstStyle/>
          <a:p>
            <a:pPr algn="ctr"/>
            <a:r>
              <a:rPr lang="es-ES" sz="4000" b="1" dirty="0" smtClean="0">
                <a:solidFill>
                  <a:srgbClr val="002060"/>
                </a:solidFill>
              </a:rPr>
              <a:t>Introducción</a:t>
            </a:r>
            <a:endParaRPr lang="es-ES" sz="4000" dirty="0" smtClean="0">
              <a:solidFill>
                <a:srgbClr val="002060"/>
              </a:solidFill>
            </a:endParaRPr>
          </a:p>
          <a:p>
            <a:endParaRPr lang="es-ES" dirty="0"/>
          </a:p>
        </p:txBody>
      </p:sp>
    </p:spTree>
    <p:extLst>
      <p:ext uri="{BB962C8B-B14F-4D97-AF65-F5344CB8AC3E}">
        <p14:creationId xmlns:p14="http://schemas.microsoft.com/office/powerpoint/2010/main" xmlns="" val="3818877569"/>
      </p:ext>
    </p:extLst>
  </p:cSld>
  <p:clrMapOvr>
    <a:masterClrMapping/>
  </p:clrMapOvr>
  <p:transition>
    <p:wipe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3" name="Rectángulo 2"/>
          <p:cNvSpPr/>
          <p:nvPr/>
        </p:nvSpPr>
        <p:spPr>
          <a:xfrm>
            <a:off x="1637731" y="2257651"/>
            <a:ext cx="8079648" cy="1569660"/>
          </a:xfrm>
          <a:prstGeom prst="rect">
            <a:avLst/>
          </a:prstGeom>
          <a:noFill/>
        </p:spPr>
        <p:txBody>
          <a:bodyPr wrap="none" lIns="91440" tIns="45720" rIns="91440" bIns="45720">
            <a:spAutoFit/>
          </a:bodyPr>
          <a:lstStyle/>
          <a:p>
            <a:pPr algn="ctr"/>
            <a:r>
              <a:rPr lang="es-ES" sz="9600" b="1" spc="50" dirty="0" smtClean="0">
                <a:ln w="9525" cmpd="sng">
                  <a:solidFill>
                    <a:schemeClr val="accent1"/>
                  </a:solidFill>
                  <a:prstDash val="solid"/>
                </a:ln>
                <a:solidFill>
                  <a:srgbClr val="002060"/>
                </a:solidFill>
                <a:effectLst>
                  <a:glow rad="38100">
                    <a:schemeClr val="accent1">
                      <a:alpha val="40000"/>
                    </a:schemeClr>
                  </a:glow>
                </a:effectLst>
              </a:rPr>
              <a:t>Muchas g</a:t>
            </a:r>
            <a:r>
              <a:rPr lang="es-ES" sz="9600" b="1" cap="none" spc="50" dirty="0" smtClean="0">
                <a:ln w="9525" cmpd="sng">
                  <a:solidFill>
                    <a:schemeClr val="accent1"/>
                  </a:solidFill>
                  <a:prstDash val="solid"/>
                </a:ln>
                <a:solidFill>
                  <a:srgbClr val="002060"/>
                </a:solidFill>
                <a:effectLst>
                  <a:glow rad="38100">
                    <a:schemeClr val="accent1">
                      <a:alpha val="40000"/>
                    </a:schemeClr>
                  </a:glow>
                </a:effectLst>
              </a:rPr>
              <a:t>racias</a:t>
            </a:r>
            <a:endParaRPr lang="es-ES" sz="9600" b="1" cap="none" spc="50" dirty="0">
              <a:ln w="9525" cmpd="sng">
                <a:solidFill>
                  <a:schemeClr val="accent1"/>
                </a:solidFill>
                <a:prstDash val="solid"/>
              </a:ln>
              <a:solidFill>
                <a:srgbClr val="002060"/>
              </a:solidFill>
              <a:effectLst>
                <a:glow rad="38100">
                  <a:schemeClr val="accent1">
                    <a:alpha val="40000"/>
                  </a:schemeClr>
                </a:glow>
              </a:effectLst>
            </a:endParaRPr>
          </a:p>
        </p:txBody>
      </p:sp>
    </p:spTree>
    <p:extLst>
      <p:ext uri="{BB962C8B-B14F-4D97-AF65-F5344CB8AC3E}">
        <p14:creationId xmlns:p14="http://schemas.microsoft.com/office/powerpoint/2010/main" xmlns="" val="579942852"/>
      </p:ext>
    </p:extLst>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5" name="CuadroTexto 4"/>
          <p:cNvSpPr txBox="1"/>
          <p:nvPr/>
        </p:nvSpPr>
        <p:spPr>
          <a:xfrm>
            <a:off x="1009934" y="2088108"/>
            <a:ext cx="10358649" cy="2554545"/>
          </a:xfrm>
          <a:prstGeom prst="rect">
            <a:avLst/>
          </a:prstGeom>
          <a:noFill/>
        </p:spPr>
        <p:txBody>
          <a:bodyPr wrap="square" rtlCol="0">
            <a:spAutoFit/>
          </a:bodyPr>
          <a:lstStyle/>
          <a:p>
            <a:r>
              <a:rPr lang="es-ES" sz="3200" dirty="0" smtClean="0"/>
              <a:t>Siempre </a:t>
            </a:r>
            <a:r>
              <a:rPr lang="es-ES" sz="3200" dirty="0"/>
              <a:t>tendré presente: quien dispone de los conocimientos, destrezas y aptitudes necesarios para ejercer una profesión, puede resolver los problemas profesionales de forma autónoma y flexible, y está capacitado para colaborar en su entorno profesional y en la organización del trabajo.</a:t>
            </a:r>
          </a:p>
        </p:txBody>
      </p:sp>
      <p:sp>
        <p:nvSpPr>
          <p:cNvPr id="2" name="CuadroTexto 1"/>
          <p:cNvSpPr txBox="1"/>
          <p:nvPr/>
        </p:nvSpPr>
        <p:spPr>
          <a:xfrm>
            <a:off x="2395181" y="961044"/>
            <a:ext cx="6469039" cy="984885"/>
          </a:xfrm>
          <a:prstGeom prst="rect">
            <a:avLst/>
          </a:prstGeom>
          <a:noFill/>
        </p:spPr>
        <p:txBody>
          <a:bodyPr wrap="square" rtlCol="0">
            <a:spAutoFit/>
          </a:bodyPr>
          <a:lstStyle/>
          <a:p>
            <a:pPr algn="ctr"/>
            <a:r>
              <a:rPr lang="es-ES" sz="4000" b="1" dirty="0" smtClean="0">
                <a:solidFill>
                  <a:srgbClr val="002060"/>
                </a:solidFill>
              </a:rPr>
              <a:t>Introducción</a:t>
            </a:r>
            <a:endParaRPr lang="es-ES" sz="4000" dirty="0" smtClean="0">
              <a:solidFill>
                <a:srgbClr val="002060"/>
              </a:solidFill>
            </a:endParaRPr>
          </a:p>
          <a:p>
            <a:endParaRPr lang="es-ES" dirty="0"/>
          </a:p>
        </p:txBody>
      </p:sp>
    </p:spTree>
    <p:extLst>
      <p:ext uri="{BB962C8B-B14F-4D97-AF65-F5344CB8AC3E}">
        <p14:creationId xmlns:p14="http://schemas.microsoft.com/office/powerpoint/2010/main" xmlns="" val="3171524358"/>
      </p:ext>
    </p:extLst>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5" name="CuadroTexto 4"/>
          <p:cNvSpPr txBox="1"/>
          <p:nvPr/>
        </p:nvSpPr>
        <p:spPr>
          <a:xfrm>
            <a:off x="1023582" y="1668930"/>
            <a:ext cx="10358649" cy="3970318"/>
          </a:xfrm>
          <a:prstGeom prst="rect">
            <a:avLst/>
          </a:prstGeom>
          <a:noFill/>
        </p:spPr>
        <p:txBody>
          <a:bodyPr wrap="square" rtlCol="0">
            <a:spAutoFit/>
          </a:bodyPr>
          <a:lstStyle/>
          <a:p>
            <a:r>
              <a:rPr lang="es-ES" sz="3200" dirty="0" smtClean="0"/>
              <a:t>Se </a:t>
            </a:r>
            <a:r>
              <a:rPr lang="es-ES" sz="3200" dirty="0"/>
              <a:t>realizó una investigación observacional, longitudinal, con</a:t>
            </a:r>
            <a:br>
              <a:rPr lang="es-ES" sz="3200" dirty="0"/>
            </a:br>
            <a:r>
              <a:rPr lang="es-ES" sz="3200" dirty="0"/>
              <a:t>el objetivo de validar una intervención educativa, diseñado para el desarrollo </a:t>
            </a:r>
            <a:r>
              <a:rPr lang="es-ES" sz="3200" dirty="0" smtClean="0"/>
              <a:t>de habilidades </a:t>
            </a:r>
            <a:r>
              <a:rPr lang="es-ES" sz="3200" dirty="0"/>
              <a:t>prácticas en profesionales de la salud en la Atención Primaria de Salud, con interés de dominar el proceso automatizado de publicación en revistas biomédicas cubanas en los municipios de Guanabacoa y Regla de La Habana.</a:t>
            </a:r>
          </a:p>
          <a:p>
            <a:r>
              <a:rPr lang="es-ES" sz="2800" dirty="0" smtClean="0"/>
              <a:t>    </a:t>
            </a:r>
            <a:endParaRPr lang="es-ES" sz="2800" dirty="0"/>
          </a:p>
        </p:txBody>
      </p:sp>
      <p:sp>
        <p:nvSpPr>
          <p:cNvPr id="2" name="CuadroTexto 1"/>
          <p:cNvSpPr txBox="1"/>
          <p:nvPr/>
        </p:nvSpPr>
        <p:spPr>
          <a:xfrm>
            <a:off x="2395181" y="961044"/>
            <a:ext cx="6469039" cy="707886"/>
          </a:xfrm>
          <a:prstGeom prst="rect">
            <a:avLst/>
          </a:prstGeom>
          <a:noFill/>
        </p:spPr>
        <p:txBody>
          <a:bodyPr wrap="square" rtlCol="0">
            <a:spAutoFit/>
          </a:bodyPr>
          <a:lstStyle/>
          <a:p>
            <a:pPr algn="ctr"/>
            <a:r>
              <a:rPr lang="es-ES" sz="4000" b="1" dirty="0" smtClean="0">
                <a:solidFill>
                  <a:srgbClr val="002060"/>
                </a:solidFill>
              </a:rPr>
              <a:t>Método </a:t>
            </a:r>
            <a:endParaRPr lang="es-ES" dirty="0"/>
          </a:p>
        </p:txBody>
      </p:sp>
    </p:spTree>
    <p:extLst>
      <p:ext uri="{BB962C8B-B14F-4D97-AF65-F5344CB8AC3E}">
        <p14:creationId xmlns:p14="http://schemas.microsoft.com/office/powerpoint/2010/main" xmlns="" val="2230302542"/>
      </p:ext>
    </p:extLst>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5" name="CuadroTexto 4"/>
          <p:cNvSpPr txBox="1"/>
          <p:nvPr/>
        </p:nvSpPr>
        <p:spPr>
          <a:xfrm>
            <a:off x="1023582" y="1668930"/>
            <a:ext cx="10358649" cy="2554545"/>
          </a:xfrm>
          <a:prstGeom prst="rect">
            <a:avLst/>
          </a:prstGeom>
          <a:noFill/>
        </p:spPr>
        <p:txBody>
          <a:bodyPr wrap="square" rtlCol="0">
            <a:spAutoFit/>
          </a:bodyPr>
          <a:lstStyle/>
          <a:p>
            <a:r>
              <a:rPr lang="es-ES" sz="3200" dirty="0" smtClean="0"/>
              <a:t>Se </a:t>
            </a:r>
            <a:r>
              <a:rPr lang="es-ES" sz="3200" dirty="0"/>
              <a:t>realizó una revisión en las plataformas de las revistas cubanas con perfil biomédico y se desarrollaron de una forma didáctica y practica los procesos de localización de las revistas, registros en las revistas, envío de manuscrito y seguimiento de manuscrito</a:t>
            </a:r>
            <a:r>
              <a:rPr lang="es-ES" sz="3200" dirty="0" smtClean="0"/>
              <a:t>.</a:t>
            </a:r>
            <a:endParaRPr lang="es-ES" sz="3200" dirty="0"/>
          </a:p>
        </p:txBody>
      </p:sp>
      <p:sp>
        <p:nvSpPr>
          <p:cNvPr id="2" name="CuadroTexto 1"/>
          <p:cNvSpPr txBox="1"/>
          <p:nvPr/>
        </p:nvSpPr>
        <p:spPr>
          <a:xfrm>
            <a:off x="2395181" y="961044"/>
            <a:ext cx="6469039" cy="707886"/>
          </a:xfrm>
          <a:prstGeom prst="rect">
            <a:avLst/>
          </a:prstGeom>
          <a:noFill/>
        </p:spPr>
        <p:txBody>
          <a:bodyPr wrap="square" rtlCol="0">
            <a:spAutoFit/>
          </a:bodyPr>
          <a:lstStyle/>
          <a:p>
            <a:pPr algn="ctr"/>
            <a:r>
              <a:rPr lang="es-ES" sz="4000" b="1" dirty="0" smtClean="0">
                <a:solidFill>
                  <a:srgbClr val="002060"/>
                </a:solidFill>
              </a:rPr>
              <a:t>Método </a:t>
            </a:r>
            <a:endParaRPr lang="es-ES" dirty="0"/>
          </a:p>
        </p:txBody>
      </p:sp>
    </p:spTree>
    <p:extLst>
      <p:ext uri="{BB962C8B-B14F-4D97-AF65-F5344CB8AC3E}">
        <p14:creationId xmlns:p14="http://schemas.microsoft.com/office/powerpoint/2010/main" xmlns="" val="1527535874"/>
      </p:ext>
    </p:extLst>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5" name="CuadroTexto 4"/>
          <p:cNvSpPr txBox="1"/>
          <p:nvPr/>
        </p:nvSpPr>
        <p:spPr>
          <a:xfrm>
            <a:off x="1023582" y="1668930"/>
            <a:ext cx="10358649" cy="2062103"/>
          </a:xfrm>
          <a:prstGeom prst="rect">
            <a:avLst/>
          </a:prstGeom>
          <a:noFill/>
        </p:spPr>
        <p:txBody>
          <a:bodyPr wrap="square" rtlCol="0">
            <a:spAutoFit/>
          </a:bodyPr>
          <a:lstStyle/>
          <a:p>
            <a:r>
              <a:rPr lang="es-ES" sz="3200" dirty="0" smtClean="0"/>
              <a:t>Se </a:t>
            </a:r>
            <a:r>
              <a:rPr lang="es-ES" sz="3200" dirty="0"/>
              <a:t>revisa cada proceso y en cada paso se toma una captura de pantalla con la explicación básica del dominio que debe tener una persona desde abrir la página hasta llegar con éxito una publicación. </a:t>
            </a:r>
            <a:r>
              <a:rPr lang="es-ES" sz="2800" dirty="0"/>
              <a:t>    </a:t>
            </a:r>
          </a:p>
        </p:txBody>
      </p:sp>
      <p:sp>
        <p:nvSpPr>
          <p:cNvPr id="2" name="CuadroTexto 1"/>
          <p:cNvSpPr txBox="1"/>
          <p:nvPr/>
        </p:nvSpPr>
        <p:spPr>
          <a:xfrm>
            <a:off x="2395181" y="961044"/>
            <a:ext cx="6469039" cy="707886"/>
          </a:xfrm>
          <a:prstGeom prst="rect">
            <a:avLst/>
          </a:prstGeom>
          <a:noFill/>
        </p:spPr>
        <p:txBody>
          <a:bodyPr wrap="square" rtlCol="0">
            <a:spAutoFit/>
          </a:bodyPr>
          <a:lstStyle/>
          <a:p>
            <a:pPr algn="ctr"/>
            <a:r>
              <a:rPr lang="es-ES" sz="4000" b="1" dirty="0" smtClean="0">
                <a:solidFill>
                  <a:srgbClr val="002060"/>
                </a:solidFill>
              </a:rPr>
              <a:t>Método </a:t>
            </a:r>
            <a:endParaRPr lang="es-ES" dirty="0"/>
          </a:p>
        </p:txBody>
      </p:sp>
    </p:spTree>
    <p:extLst>
      <p:ext uri="{BB962C8B-B14F-4D97-AF65-F5344CB8AC3E}">
        <p14:creationId xmlns:p14="http://schemas.microsoft.com/office/powerpoint/2010/main" xmlns="" val="161345618"/>
      </p:ext>
    </p:extLst>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Localización de revistas científicas en </a:t>
            </a:r>
            <a:r>
              <a:rPr lang="es-ES" sz="4000" b="1" dirty="0" smtClean="0">
                <a:solidFill>
                  <a:srgbClr val="002060"/>
                </a:solidFill>
              </a:rPr>
              <a:t>Infomed</a:t>
            </a:r>
            <a:endParaRPr lang="es-ES" sz="4000" dirty="0">
              <a:solidFill>
                <a:srgbClr val="002060"/>
              </a:solidFill>
            </a:endParaRPr>
          </a:p>
          <a:p>
            <a:pPr algn="ctr"/>
            <a:endParaRPr lang="es-ES" dirty="0"/>
          </a:p>
        </p:txBody>
      </p:sp>
      <p:pic>
        <p:nvPicPr>
          <p:cNvPr id="6" name="Imagen 5"/>
          <p:cNvPicPr/>
          <p:nvPr/>
        </p:nvPicPr>
        <p:blipFill>
          <a:blip r:embed="rId3">
            <a:extLst>
              <a:ext uri="{28A0092B-C50C-407E-A947-70E740481C1C}">
                <a14:useLocalDpi xmlns:a14="http://schemas.microsoft.com/office/drawing/2010/main" xmlns="" val="0"/>
              </a:ext>
            </a:extLst>
          </a:blip>
          <a:srcRect/>
          <a:stretch>
            <a:fillRect/>
          </a:stretch>
        </p:blipFill>
        <p:spPr bwMode="auto">
          <a:xfrm>
            <a:off x="2397722" y="2784143"/>
            <a:ext cx="7223950" cy="2129051"/>
          </a:xfrm>
          <a:prstGeom prst="rect">
            <a:avLst/>
          </a:prstGeom>
          <a:noFill/>
          <a:ln>
            <a:noFill/>
          </a:ln>
        </p:spPr>
      </p:pic>
    </p:spTree>
    <p:extLst>
      <p:ext uri="{BB962C8B-B14F-4D97-AF65-F5344CB8AC3E}">
        <p14:creationId xmlns:p14="http://schemas.microsoft.com/office/powerpoint/2010/main" xmlns="" val="3858580331"/>
      </p:ext>
    </p:extLst>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rcRect/>
          <a:stretch>
            <a:fillRect/>
          </a:stretch>
        </p:blipFill>
        <p:spPr bwMode="auto">
          <a:xfrm>
            <a:off x="1637731" y="0"/>
            <a:ext cx="7983941" cy="818866"/>
          </a:xfrm>
          <a:prstGeom prst="rect">
            <a:avLst/>
          </a:prstGeom>
          <a:noFill/>
          <a:ln w="9525">
            <a:noFill/>
            <a:miter lim="800000"/>
            <a:headEnd/>
            <a:tailEnd/>
          </a:ln>
        </p:spPr>
      </p:pic>
      <p:sp>
        <p:nvSpPr>
          <p:cNvPr id="2" name="CuadroTexto 1"/>
          <p:cNvSpPr txBox="1"/>
          <p:nvPr/>
        </p:nvSpPr>
        <p:spPr>
          <a:xfrm>
            <a:off x="887105" y="961044"/>
            <a:ext cx="10140286" cy="984885"/>
          </a:xfrm>
          <a:prstGeom prst="rect">
            <a:avLst/>
          </a:prstGeom>
          <a:noFill/>
        </p:spPr>
        <p:txBody>
          <a:bodyPr wrap="square" rtlCol="0">
            <a:spAutoFit/>
          </a:bodyPr>
          <a:lstStyle/>
          <a:p>
            <a:pPr algn="ctr"/>
            <a:r>
              <a:rPr lang="es-ES" sz="4000" b="1" dirty="0">
                <a:solidFill>
                  <a:srgbClr val="002060"/>
                </a:solidFill>
              </a:rPr>
              <a:t>Localización de revistas científicas en </a:t>
            </a:r>
            <a:r>
              <a:rPr lang="es-ES" sz="4000" b="1" dirty="0" smtClean="0">
                <a:solidFill>
                  <a:srgbClr val="002060"/>
                </a:solidFill>
              </a:rPr>
              <a:t>Infomed</a:t>
            </a:r>
            <a:endParaRPr lang="es-ES" sz="4000" dirty="0">
              <a:solidFill>
                <a:srgbClr val="002060"/>
              </a:solidFill>
            </a:endParaRPr>
          </a:p>
          <a:p>
            <a:pPr algn="ctr"/>
            <a:endParaRPr lang="es-ES" dirty="0"/>
          </a:p>
        </p:txBody>
      </p:sp>
      <p:pic>
        <p:nvPicPr>
          <p:cNvPr id="7" name="Imagen 6"/>
          <p:cNvPicPr/>
          <p:nvPr/>
        </p:nvPicPr>
        <p:blipFill>
          <a:blip r:embed="rId3">
            <a:extLst>
              <a:ext uri="{28A0092B-C50C-407E-A947-70E740481C1C}">
                <a14:useLocalDpi xmlns:a14="http://schemas.microsoft.com/office/drawing/2010/main" xmlns="" val="0"/>
              </a:ext>
            </a:extLst>
          </a:blip>
          <a:srcRect/>
          <a:stretch>
            <a:fillRect/>
          </a:stretch>
        </p:blipFill>
        <p:spPr bwMode="auto">
          <a:xfrm>
            <a:off x="1760561" y="2407707"/>
            <a:ext cx="8434317" cy="2041463"/>
          </a:xfrm>
          <a:prstGeom prst="rect">
            <a:avLst/>
          </a:prstGeom>
          <a:noFill/>
          <a:ln>
            <a:noFill/>
          </a:ln>
        </p:spPr>
      </p:pic>
    </p:spTree>
    <p:extLst>
      <p:ext uri="{BB962C8B-B14F-4D97-AF65-F5344CB8AC3E}">
        <p14:creationId xmlns:p14="http://schemas.microsoft.com/office/powerpoint/2010/main" xmlns="" val="1443864804"/>
      </p:ext>
    </p:extLst>
  </p:cSld>
  <p:clrMapOvr>
    <a:masterClrMapping/>
  </p:clrMapOvr>
  <p:transition>
    <p:wipe dir="u"/>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TotalTime>
  <Words>767</Words>
  <Application>Microsoft Office PowerPoint</Application>
  <PresentationFormat>Personalizado</PresentationFormat>
  <Paragraphs>63</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Dra</dc:creator>
  <cp:lastModifiedBy>Belkis</cp:lastModifiedBy>
  <cp:revision>13</cp:revision>
  <dcterms:created xsi:type="dcterms:W3CDTF">2021-03-14T08:04:17Z</dcterms:created>
  <dcterms:modified xsi:type="dcterms:W3CDTF">2021-03-15T19:09:15Z</dcterms:modified>
</cp:coreProperties>
</file>